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03" r:id="rId5"/>
    <p:sldId id="275" r:id="rId6"/>
    <p:sldId id="276" r:id="rId7"/>
    <p:sldId id="287" r:id="rId8"/>
    <p:sldId id="273" r:id="rId9"/>
    <p:sldId id="274" r:id="rId10"/>
    <p:sldId id="271" r:id="rId11"/>
    <p:sldId id="272" r:id="rId12"/>
    <p:sldId id="298" r:id="rId13"/>
    <p:sldId id="277" r:id="rId14"/>
    <p:sldId id="279" r:id="rId15"/>
    <p:sldId id="278" r:id="rId16"/>
    <p:sldId id="256" r:id="rId17"/>
    <p:sldId id="257" r:id="rId18"/>
    <p:sldId id="259" r:id="rId19"/>
    <p:sldId id="300" r:id="rId20"/>
    <p:sldId id="258" r:id="rId21"/>
    <p:sldId id="260" r:id="rId22"/>
    <p:sldId id="261" r:id="rId23"/>
    <p:sldId id="262" r:id="rId24"/>
    <p:sldId id="267" r:id="rId25"/>
    <p:sldId id="263" r:id="rId26"/>
    <p:sldId id="264" r:id="rId27"/>
    <p:sldId id="265" r:id="rId28"/>
    <p:sldId id="266" r:id="rId29"/>
    <p:sldId id="280" r:id="rId30"/>
    <p:sldId id="288" r:id="rId31"/>
    <p:sldId id="290" r:id="rId32"/>
    <p:sldId id="289" r:id="rId33"/>
    <p:sldId id="291" r:id="rId34"/>
    <p:sldId id="292" r:id="rId35"/>
    <p:sldId id="293" r:id="rId36"/>
    <p:sldId id="294" r:id="rId37"/>
    <p:sldId id="295" r:id="rId38"/>
    <p:sldId id="297" r:id="rId39"/>
    <p:sldId id="301" r:id="rId40"/>
    <p:sldId id="285" r:id="rId41"/>
    <p:sldId id="283" r:id="rId42"/>
    <p:sldId id="268" r:id="rId43"/>
    <p:sldId id="270" r:id="rId44"/>
    <p:sldId id="281" r:id="rId45"/>
    <p:sldId id="302" r:id="rId46"/>
    <p:sldId id="282" r:id="rId47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39A609-C16A-4259-95E7-05731B6DE3B8}">
          <p14:sldIdLst>
            <p14:sldId id="303"/>
            <p14:sldId id="275"/>
            <p14:sldId id="276"/>
            <p14:sldId id="287"/>
            <p14:sldId id="273"/>
            <p14:sldId id="274"/>
            <p14:sldId id="271"/>
            <p14:sldId id="272"/>
            <p14:sldId id="298"/>
            <p14:sldId id="277"/>
            <p14:sldId id="279"/>
            <p14:sldId id="278"/>
            <p14:sldId id="256"/>
            <p14:sldId id="257"/>
            <p14:sldId id="259"/>
            <p14:sldId id="300"/>
            <p14:sldId id="258"/>
            <p14:sldId id="260"/>
            <p14:sldId id="261"/>
            <p14:sldId id="262"/>
            <p14:sldId id="267"/>
            <p14:sldId id="263"/>
            <p14:sldId id="264"/>
            <p14:sldId id="265"/>
            <p14:sldId id="266"/>
            <p14:sldId id="280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7"/>
            <p14:sldId id="301"/>
            <p14:sldId id="285"/>
            <p14:sldId id="283"/>
            <p14:sldId id="268"/>
            <p14:sldId id="270"/>
            <p14:sldId id="281"/>
            <p14:sldId id="30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51120-3431-AFA0-412D-0B5D27040C41}" v="317" dt="2023-02-11T10:05:28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694" autoAdjust="0"/>
  </p:normalViewPr>
  <p:slideViewPr>
    <p:cSldViewPr>
      <p:cViewPr varScale="1">
        <p:scale>
          <a:sx n="135" d="100"/>
          <a:sy n="135" d="100"/>
        </p:scale>
        <p:origin x="8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8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Meer" userId="S::walter.meer@swissshooting.ch::c705ea62-ac2a-4820-b24b-1a934c796e50" providerId="AD" clId="Web-{1D951120-3431-AFA0-412D-0B5D27040C41}"/>
    <pc:docChg chg="addSld modSld sldOrd modSection">
      <pc:chgData name="Walter Meer" userId="S::walter.meer@swissshooting.ch::c705ea62-ac2a-4820-b24b-1a934c796e50" providerId="AD" clId="Web-{1D951120-3431-AFA0-412D-0B5D27040C41}" dt="2023-02-11T10:05:28.757" v="185" actId="20577"/>
      <pc:docMkLst>
        <pc:docMk/>
      </pc:docMkLst>
      <pc:sldChg chg="modSp">
        <pc:chgData name="Walter Meer" userId="S::walter.meer@swissshooting.ch::c705ea62-ac2a-4820-b24b-1a934c796e50" providerId="AD" clId="Web-{1D951120-3431-AFA0-412D-0B5D27040C41}" dt="2023-02-11T06:34:26.619" v="16" actId="20577"/>
        <pc:sldMkLst>
          <pc:docMk/>
          <pc:sldMk cId="2675222611" sldId="274"/>
        </pc:sldMkLst>
        <pc:spChg chg="mod">
          <ac:chgData name="Walter Meer" userId="S::walter.meer@swissshooting.ch::c705ea62-ac2a-4820-b24b-1a934c796e50" providerId="AD" clId="Web-{1D951120-3431-AFA0-412D-0B5D27040C41}" dt="2023-02-11T06:34:26.619" v="16" actId="20577"/>
          <ac:spMkLst>
            <pc:docMk/>
            <pc:sldMk cId="2675222611" sldId="274"/>
            <ac:spMk id="5" creationId="{2691301F-67A8-2B72-44D9-437DD0255327}"/>
          </ac:spMkLst>
        </pc:spChg>
      </pc:sldChg>
      <pc:sldChg chg="modSp">
        <pc:chgData name="Walter Meer" userId="S::walter.meer@swissshooting.ch::c705ea62-ac2a-4820-b24b-1a934c796e50" providerId="AD" clId="Web-{1D951120-3431-AFA0-412D-0B5D27040C41}" dt="2023-02-11T06:34:17.760" v="15"/>
        <pc:sldMkLst>
          <pc:docMk/>
          <pc:sldMk cId="1416153368" sldId="275"/>
        </pc:sldMkLst>
        <pc:graphicFrameChg chg="mod modGraphic">
          <ac:chgData name="Walter Meer" userId="S::walter.meer@swissshooting.ch::c705ea62-ac2a-4820-b24b-1a934c796e50" providerId="AD" clId="Web-{1D951120-3431-AFA0-412D-0B5D27040C41}" dt="2023-02-11T06:34:17.760" v="15"/>
          <ac:graphicFrameMkLst>
            <pc:docMk/>
            <pc:sldMk cId="1416153368" sldId="275"/>
            <ac:graphicFrameMk id="2" creationId="{FF1DB6A1-35B0-9F94-0E1E-AAAD2210251D}"/>
          </ac:graphicFrameMkLst>
        </pc:graphicFrameChg>
      </pc:sldChg>
      <pc:sldChg chg="addSp modSp new">
        <pc:chgData name="Walter Meer" userId="S::walter.meer@swissshooting.ch::c705ea62-ac2a-4820-b24b-1a934c796e50" providerId="AD" clId="Web-{1D951120-3431-AFA0-412D-0B5D27040C41}" dt="2023-02-11T07:07:29.500" v="31" actId="14100"/>
        <pc:sldMkLst>
          <pc:docMk/>
          <pc:sldMk cId="815753002" sldId="302"/>
        </pc:sldMkLst>
        <pc:spChg chg="add mod">
          <ac:chgData name="Walter Meer" userId="S::walter.meer@swissshooting.ch::c705ea62-ac2a-4820-b24b-1a934c796e50" providerId="AD" clId="Web-{1D951120-3431-AFA0-412D-0B5D27040C41}" dt="2023-02-11T07:07:29.500" v="31" actId="14100"/>
          <ac:spMkLst>
            <pc:docMk/>
            <pc:sldMk cId="815753002" sldId="302"/>
            <ac:spMk id="2" creationId="{992A9A42-09BE-B419-4A35-AB7EA15744AD}"/>
          </ac:spMkLst>
        </pc:spChg>
        <pc:graphicFrameChg chg="add">
          <ac:chgData name="Walter Meer" userId="S::walter.meer@swissshooting.ch::c705ea62-ac2a-4820-b24b-1a934c796e50" providerId="AD" clId="Web-{1D951120-3431-AFA0-412D-0B5D27040C41}" dt="2023-02-11T07:01:57.617" v="21"/>
          <ac:graphicFrameMkLst>
            <pc:docMk/>
            <pc:sldMk cId="815753002" sldId="302"/>
            <ac:graphicFrameMk id="4" creationId="{307C0660-57EC-896C-0454-76550A0689E1}"/>
          </ac:graphicFrameMkLst>
        </pc:graphicFrameChg>
        <pc:picChg chg="add mod">
          <ac:chgData name="Walter Meer" userId="S::walter.meer@swissshooting.ch::c705ea62-ac2a-4820-b24b-1a934c796e50" providerId="AD" clId="Web-{1D951120-3431-AFA0-412D-0B5D27040C41}" dt="2023-02-11T07:06:43.655" v="29" actId="14100"/>
          <ac:picMkLst>
            <pc:docMk/>
            <pc:sldMk cId="815753002" sldId="302"/>
            <ac:picMk id="5" creationId="{598B59FA-A0D8-08FE-0BB8-5C6969947EF5}"/>
          </ac:picMkLst>
        </pc:picChg>
      </pc:sldChg>
      <pc:sldChg chg="addSp modSp new ord">
        <pc:chgData name="Walter Meer" userId="S::walter.meer@swissshooting.ch::c705ea62-ac2a-4820-b24b-1a934c796e50" providerId="AD" clId="Web-{1D951120-3431-AFA0-412D-0B5D27040C41}" dt="2023-02-11T10:05:28.757" v="185" actId="20577"/>
        <pc:sldMkLst>
          <pc:docMk/>
          <pc:sldMk cId="3055377631" sldId="303"/>
        </pc:sldMkLst>
        <pc:spChg chg="add mod">
          <ac:chgData name="Walter Meer" userId="S::walter.meer@swissshooting.ch::c705ea62-ac2a-4820-b24b-1a934c796e50" providerId="AD" clId="Web-{1D951120-3431-AFA0-412D-0B5D27040C41}" dt="2023-02-11T10:04:10.286" v="158" actId="20577"/>
          <ac:spMkLst>
            <pc:docMk/>
            <pc:sldMk cId="3055377631" sldId="303"/>
            <ac:spMk id="2" creationId="{A6382260-4EBE-A35E-1BAE-8BFE9CD38B22}"/>
          </ac:spMkLst>
        </pc:spChg>
        <pc:spChg chg="add mod">
          <ac:chgData name="Walter Meer" userId="S::walter.meer@swissshooting.ch::c705ea62-ac2a-4820-b24b-1a934c796e50" providerId="AD" clId="Web-{1D951120-3431-AFA0-412D-0B5D27040C41}" dt="2023-02-11T09:55:43.975" v="67" actId="20577"/>
          <ac:spMkLst>
            <pc:docMk/>
            <pc:sldMk cId="3055377631" sldId="303"/>
            <ac:spMk id="3" creationId="{EB23230F-9037-0F72-9D0B-493B17DCD030}"/>
          </ac:spMkLst>
        </pc:spChg>
        <pc:spChg chg="add mod">
          <ac:chgData name="Walter Meer" userId="S::walter.meer@swissshooting.ch::c705ea62-ac2a-4820-b24b-1a934c796e50" providerId="AD" clId="Web-{1D951120-3431-AFA0-412D-0B5D27040C41}" dt="2023-02-11T10:05:28.757" v="185" actId="20577"/>
          <ac:spMkLst>
            <pc:docMk/>
            <pc:sldMk cId="3055377631" sldId="303"/>
            <ac:spMk id="4" creationId="{4F52C1BC-85A4-C63C-DDE7-31444D77F37C}"/>
          </ac:spMkLst>
        </pc:spChg>
        <pc:spChg chg="add mod">
          <ac:chgData name="Walter Meer" userId="S::walter.meer@swissshooting.ch::c705ea62-ac2a-4820-b24b-1a934c796e50" providerId="AD" clId="Web-{1D951120-3431-AFA0-412D-0B5D27040C41}" dt="2023-02-11T10:04:51.505" v="178" actId="20577"/>
          <ac:spMkLst>
            <pc:docMk/>
            <pc:sldMk cId="3055377631" sldId="303"/>
            <ac:spMk id="5" creationId="{D8838162-8B65-8B79-3F56-010944CCEB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F4946689-24F0-4BA9-9ED6-CE33A16BF5E6}" type="datetimeFigureOut">
              <a:rPr lang="de-CH" smtClean="0"/>
              <a:t>11.02.2023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7E4FF3D2-71ED-4B81-B4BE-2F25331CE98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97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8CF808B1-4AD4-4D3D-ADC2-8C33EBDEEEFD}" type="datetimeFigureOut">
              <a:rPr lang="de-CH" smtClean="0"/>
              <a:t>11.02.2023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4"/>
            <a:ext cx="5680104" cy="4605821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AF7902E9-953A-4FCC-BC3B-D3332FD40B9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87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SVadmin@swissshooting.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3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05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55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513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JSC muss als Admin + JSC vergeben werden</a:t>
            </a:r>
          </a:p>
          <a:p>
            <a:endParaRPr lang="de-DE" dirty="0"/>
          </a:p>
          <a:p>
            <a:r>
              <a:rPr lang="de-DE" dirty="0"/>
              <a:t>Berechtigungen innerhalb KSV = SSV</a:t>
            </a:r>
          </a:p>
          <a:p>
            <a:endParaRPr lang="de-DE" dirty="0"/>
          </a:p>
          <a:p>
            <a:r>
              <a:rPr lang="de-DE" dirty="0"/>
              <a:t>POC – SAD = E-Mail an </a:t>
            </a:r>
            <a:r>
              <a:rPr lang="de-DE" dirty="0">
                <a:hlinkClick r:id="rId3"/>
              </a:rPr>
              <a:t>SSVadmin@swissshooting.ch</a:t>
            </a:r>
            <a:endParaRPr lang="de-DE" dirty="0"/>
          </a:p>
          <a:p>
            <a:r>
              <a:rPr lang="de-DE" dirty="0"/>
              <a:t>wenn Zugriff auf Verein gewünscht wird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96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5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0449" y="485538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Ausbildung POC 2023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604448" y="4852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5F5202-047D-4B67-B651-530E531C9C49}" type="slidenum">
              <a:rPr lang="de-CH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CH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4876006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SV_LOGO_SH_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3478"/>
            <a:ext cx="648072" cy="65452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843558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swissshooting.ch/ssvadmin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82260-4EBE-A35E-1BAE-8BFE9CD38B22}"/>
              </a:ext>
            </a:extLst>
          </p:cNvPr>
          <p:cNvSpPr txBox="1"/>
          <p:nvPr/>
        </p:nvSpPr>
        <p:spPr>
          <a:xfrm>
            <a:off x="3106024" y="1609114"/>
            <a:ext cx="39176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Roboto"/>
                <a:ea typeface="Roboto"/>
                <a:cs typeface="Roboto"/>
              </a:rPr>
              <a:t>Accès</a:t>
            </a:r>
            <a:r>
              <a:rPr lang="en-US" sz="2400" dirty="0">
                <a:latin typeface="Roboto"/>
                <a:ea typeface="Roboto"/>
                <a:cs typeface="Roboto"/>
              </a:rPr>
              <a:t> pour </a:t>
            </a:r>
            <a:r>
              <a:rPr lang="en-US" sz="2400" dirty="0" err="1">
                <a:latin typeface="Roboto"/>
                <a:ea typeface="Roboto"/>
                <a:cs typeface="Roboto"/>
              </a:rPr>
              <a:t>une</a:t>
            </a:r>
            <a:r>
              <a:rPr lang="en-US" sz="2400" dirty="0"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latin typeface="Roboto"/>
                <a:ea typeface="Roboto"/>
                <a:cs typeface="Roboto"/>
              </a:rPr>
              <a:t>société</a:t>
            </a:r>
            <a:endParaRPr lang="en-US" sz="2400" dirty="0"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3230F-9037-0F72-9D0B-493B17DCD030}"/>
              </a:ext>
            </a:extLst>
          </p:cNvPr>
          <p:cNvSpPr txBox="1"/>
          <p:nvPr/>
        </p:nvSpPr>
        <p:spPr>
          <a:xfrm>
            <a:off x="1793146" y="951626"/>
            <a:ext cx="59692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POC SAT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2C1BC-85A4-C63C-DDE7-31444D77F37C}"/>
              </a:ext>
            </a:extLst>
          </p:cNvPr>
          <p:cNvSpPr txBox="1"/>
          <p:nvPr/>
        </p:nvSpPr>
        <p:spPr>
          <a:xfrm>
            <a:off x="235941" y="2422321"/>
            <a:ext cx="87638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Courriel à </a:t>
            </a:r>
            <a:r>
              <a:rPr lang="en-US" sz="3600" dirty="0">
                <a:solidFill>
                  <a:srgbClr val="FF0000"/>
                </a:solidFill>
                <a:cs typeface="Calibri"/>
              </a:rPr>
              <a:t>ssvadmin@swissshooting.ch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8162-8B65-8B79-3F56-010944CCEB12}"/>
              </a:ext>
            </a:extLst>
          </p:cNvPr>
          <p:cNvSpPr txBox="1"/>
          <p:nvPr/>
        </p:nvSpPr>
        <p:spPr>
          <a:xfrm>
            <a:off x="1399912" y="3515511"/>
            <a:ext cx="62445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J'ai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besoin</a:t>
            </a:r>
            <a:r>
              <a:rPr lang="en-US" sz="2400" dirty="0">
                <a:cs typeface="Calibri"/>
              </a:rPr>
              <a:t> du </a:t>
            </a:r>
            <a:r>
              <a:rPr lang="en-US" sz="2400" dirty="0" err="1">
                <a:cs typeface="Calibri"/>
              </a:rPr>
              <a:t>numéro</a:t>
            </a:r>
            <a:r>
              <a:rPr lang="en-US" sz="2400" dirty="0">
                <a:cs typeface="Calibri"/>
              </a:rPr>
              <a:t> de la </a:t>
            </a:r>
            <a:r>
              <a:rPr lang="en-US" sz="2400" dirty="0" err="1">
                <a:cs typeface="Calibri"/>
              </a:rPr>
              <a:t>société</a:t>
            </a:r>
            <a:r>
              <a:rPr lang="en-US" sz="2400" dirty="0">
                <a:cs typeface="Calibri"/>
              </a:rPr>
              <a:t> et de </a:t>
            </a:r>
            <a:r>
              <a:rPr lang="en-US" sz="2400" dirty="0" err="1">
                <a:cs typeface="Calibri"/>
              </a:rPr>
              <a:t>l'adresse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courriel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votre</a:t>
            </a:r>
            <a:r>
              <a:rPr lang="en-US" sz="2400" dirty="0">
                <a:cs typeface="Calibri"/>
              </a:rPr>
              <a:t> Login</a:t>
            </a:r>
          </a:p>
        </p:txBody>
      </p:sp>
    </p:spTree>
    <p:extLst>
      <p:ext uri="{BB962C8B-B14F-4D97-AF65-F5344CB8AC3E}">
        <p14:creationId xmlns:p14="http://schemas.microsoft.com/office/powerpoint/2010/main" val="30553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3932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b="1" noProof="0" dirty="0"/>
                        <a:t>Liste d’envoi</a:t>
                      </a:r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4" name="Grafik 3" descr="Ausrufezeichen mit einfarbiger Füllung">
            <a:extLst>
              <a:ext uri="{FF2B5EF4-FFF2-40B4-BE49-F238E27FC236}">
                <a16:creationId xmlns:a16="http://schemas.microsoft.com/office/drawing/2014/main" id="{9EFEBEDE-AAC3-91A4-02CB-4A8DB4F8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2" y="1133195"/>
            <a:ext cx="1440160" cy="1440160"/>
          </a:xfrm>
          <a:prstGeom prst="rect">
            <a:avLst/>
          </a:prstGeom>
        </p:spPr>
      </p:pic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083831C0-8678-E37D-865A-00AA02F8D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758" y="1133195"/>
            <a:ext cx="1440160" cy="14401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256063-1A8D-244D-4407-F1C5CCE37482}"/>
              </a:ext>
            </a:extLst>
          </p:cNvPr>
          <p:cNvSpPr txBox="1"/>
          <p:nvPr/>
        </p:nvSpPr>
        <p:spPr>
          <a:xfrm>
            <a:off x="1547664" y="1131590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dirty="0" err="1">
                <a:solidFill>
                  <a:srgbClr val="FF0000"/>
                </a:solidFill>
              </a:rPr>
              <a:t>Important</a:t>
            </a:r>
            <a:endParaRPr lang="de-CH" sz="8800" dirty="0">
              <a:solidFill>
                <a:srgbClr val="FF0000"/>
              </a:solidFill>
            </a:endParaRP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0D6361-1FD7-15BD-632B-7E11C964F81E}"/>
              </a:ext>
            </a:extLst>
          </p:cNvPr>
          <p:cNvSpPr txBox="1"/>
          <p:nvPr/>
        </p:nvSpPr>
        <p:spPr>
          <a:xfrm>
            <a:off x="267800" y="2556244"/>
            <a:ext cx="860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Chaque utilisateur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doit être enregistré dans la liste 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d’envoi par la SCT/SF.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Tous les membres de la société qui souhaitent avoir accès au système doivent s'enregistrer. L'administrateur de la société les annonce à la SCT / SF (une liste Excel est mise à disposition).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Supprimée à partir du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GoLive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12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41718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Liste </a:t>
                      </a:r>
                      <a:r>
                        <a:rPr lang="de-CH" sz="2400" b="1" dirty="0" err="1"/>
                        <a:t>d’envoi</a:t>
                      </a:r>
                      <a:endParaRPr lang="de-CH" sz="2400" b="1" dirty="0"/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B2E586B-9D53-A19E-C380-307A3F5B2479}"/>
              </a:ext>
            </a:extLst>
          </p:cNvPr>
          <p:cNvSpPr txBox="1"/>
          <p:nvPr/>
        </p:nvSpPr>
        <p:spPr>
          <a:xfrm>
            <a:off x="251520" y="113159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liste d’envoi doit être envoyée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moins 1 fois par semaine à 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ssvadmin@swissshooting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0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38595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Liste </a:t>
                      </a:r>
                      <a:r>
                        <a:rPr lang="de-CH" sz="2400" b="1" dirty="0" err="1"/>
                        <a:t>d’envoi</a:t>
                      </a:r>
                      <a:endParaRPr lang="de-CH" sz="2400" b="1" dirty="0"/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028384" cy="3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5B280B6-E640-86D1-1678-E4BDA871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59" y="771550"/>
            <a:ext cx="2228850" cy="2752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6B10B4-2415-2EE5-E21D-E35B6B41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91" y="778173"/>
            <a:ext cx="7276042" cy="3875186"/>
          </a:xfrm>
          <a:prstGeom prst="rect">
            <a:avLst/>
          </a:prstGeom>
        </p:spPr>
      </p:pic>
      <p:sp>
        <p:nvSpPr>
          <p:cNvPr id="4" name="Flussdiagramm: Verbinder 3"/>
          <p:cNvSpPr/>
          <p:nvPr/>
        </p:nvSpPr>
        <p:spPr>
          <a:xfrm>
            <a:off x="8532440" y="3147814"/>
            <a:ext cx="288032" cy="37646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CCB0EEA-4D93-B6EE-2CC3-8E9BC9CDE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4501"/>
              </p:ext>
            </p:extLst>
          </p:nvPr>
        </p:nvGraphicFramePr>
        <p:xfrm>
          <a:off x="1500335" y="-29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1C13C9A8-3F8D-42E3-A9D4-8ED7FE7FB28B}"/>
              </a:ext>
            </a:extLst>
          </p:cNvPr>
          <p:cNvSpPr/>
          <p:nvPr/>
        </p:nvSpPr>
        <p:spPr>
          <a:xfrm>
            <a:off x="0" y="2355726"/>
            <a:ext cx="16196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82906D3-187D-676B-13EA-F4734331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825632"/>
            <a:ext cx="3729037" cy="165258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CA4ACD6-1FBE-07C6-2C10-0D30002C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80896"/>
            <a:ext cx="3852405" cy="85117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6FCA6FD-98D4-6791-FDF7-B4802DC0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5" y="3624045"/>
            <a:ext cx="2994099" cy="10658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e Legende 13"/>
          <p:cNvSpPr/>
          <p:nvPr/>
        </p:nvSpPr>
        <p:spPr>
          <a:xfrm>
            <a:off x="4691372" y="1758857"/>
            <a:ext cx="2448272" cy="922759"/>
          </a:xfrm>
          <a:prstGeom prst="wedgeEllipseCallout">
            <a:avLst>
              <a:gd name="adj1" fmla="val -13973"/>
              <a:gd name="adj2" fmla="val -1209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Est géré par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l’Of </a:t>
            </a:r>
            <a:r>
              <a:rPr lang="fr-FR" sz="1400" dirty="0" err="1">
                <a:solidFill>
                  <a:schemeClr val="tx1"/>
                </a:solidFill>
              </a:rPr>
              <a:t>féd</a:t>
            </a:r>
            <a:r>
              <a:rPr lang="fr-FR" sz="1400" dirty="0">
                <a:solidFill>
                  <a:schemeClr val="tx1"/>
                </a:solidFill>
              </a:rPr>
              <a:t> de tir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12156" y="4307038"/>
            <a:ext cx="2232247" cy="82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811047" y="4515293"/>
            <a:ext cx="634355" cy="157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546" y="2858264"/>
            <a:ext cx="673499" cy="199896"/>
          </a:xfrm>
          <a:prstGeom prst="rect">
            <a:avLst/>
          </a:prstGeom>
        </p:spPr>
      </p:pic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E176A82-04E7-D152-B7F0-5EE78E28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43095"/>
              </p:ext>
            </p:extLst>
          </p:nvPr>
        </p:nvGraphicFramePr>
        <p:xfrm>
          <a:off x="1523999" y="-2688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C9E6E56D-97B6-F0A9-ED0A-D5D437F0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93" y="800247"/>
            <a:ext cx="3345996" cy="28901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59832" y="1241987"/>
            <a:ext cx="430318" cy="177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80D9219-DF10-3BDE-6FF2-57902ADD5E80}"/>
              </a:ext>
            </a:extLst>
          </p:cNvPr>
          <p:cNvSpPr/>
          <p:nvPr/>
        </p:nvSpPr>
        <p:spPr>
          <a:xfrm>
            <a:off x="3075279" y="2217480"/>
            <a:ext cx="430318" cy="177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09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8166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466C593-6030-BF67-B623-BC7C1A10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3605"/>
            <a:ext cx="7488832" cy="18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9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768E06-7893-1335-A20E-F8C9B8DC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4" y="860600"/>
            <a:ext cx="4466188" cy="388119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43860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8D6FE13-39D2-5473-8A7B-82F32316F7E2}"/>
              </a:ext>
            </a:extLst>
          </p:cNvPr>
          <p:cNvSpPr/>
          <p:nvPr/>
        </p:nvSpPr>
        <p:spPr>
          <a:xfrm>
            <a:off x="5935060" y="3147814"/>
            <a:ext cx="2711625" cy="1656184"/>
          </a:xfrm>
          <a:prstGeom prst="wedgeEllipseCallout">
            <a:avLst>
              <a:gd name="adj1" fmla="val -172450"/>
              <a:gd name="adj2" fmla="val 284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Attribution à une sous-fédération, celle-ci ne peut être saisie qu'après le </a:t>
            </a:r>
            <a:r>
              <a:rPr lang="fr-CH" dirty="0" err="1">
                <a:solidFill>
                  <a:schemeClr val="tx1"/>
                </a:solidFill>
              </a:rPr>
              <a:t>GoLive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D81AAA-C76E-9105-5678-CB6154CB2EFE}"/>
              </a:ext>
            </a:extLst>
          </p:cNvPr>
          <p:cNvSpPr txBox="1"/>
          <p:nvPr/>
        </p:nvSpPr>
        <p:spPr>
          <a:xfrm>
            <a:off x="1410216" y="4536806"/>
            <a:ext cx="288032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/>
              <a:t>1.02.5 </a:t>
            </a:r>
            <a:r>
              <a:rPr lang="de-CH" sz="1200" dirty="0" err="1"/>
              <a:t>Seeländischer</a:t>
            </a:r>
            <a:r>
              <a:rPr lang="de-CH" sz="1200" dirty="0"/>
              <a:t> Schiesssportverband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EFD2F7-F343-A53C-7844-9598FA50E3F2}"/>
              </a:ext>
            </a:extLst>
          </p:cNvPr>
          <p:cNvSpPr/>
          <p:nvPr/>
        </p:nvSpPr>
        <p:spPr>
          <a:xfrm>
            <a:off x="1439544" y="4282900"/>
            <a:ext cx="1188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526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2643758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23528" y="3363838"/>
            <a:ext cx="50405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835696" y="4071265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4716016" y="1419622"/>
            <a:ext cx="1512168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e Legende 15"/>
          <p:cNvSpPr/>
          <p:nvPr/>
        </p:nvSpPr>
        <p:spPr>
          <a:xfrm>
            <a:off x="647564" y="1469304"/>
            <a:ext cx="2213238" cy="1966542"/>
          </a:xfrm>
          <a:prstGeom prst="wedgeEllipseCallout">
            <a:avLst>
              <a:gd name="adj1" fmla="val 61469"/>
              <a:gd name="adj2" fmla="val -58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sont gérées sous la personne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D4A6D4B-3462-2E18-030A-876502C20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98003"/>
              </p:ext>
            </p:extLst>
          </p:nvPr>
        </p:nvGraphicFramePr>
        <p:xfrm>
          <a:off x="1523999" y="-1212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293D9AF-0345-CAB4-5328-27CB2D0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28219"/>
            <a:ext cx="4402936" cy="382183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703254A-1820-12AE-0F03-0FBC29748DA9}"/>
              </a:ext>
            </a:extLst>
          </p:cNvPr>
          <p:cNvSpPr/>
          <p:nvPr/>
        </p:nvSpPr>
        <p:spPr>
          <a:xfrm>
            <a:off x="5148064" y="1419622"/>
            <a:ext cx="2016224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597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9A881F2-A898-E78A-3CDF-5CFABC3D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60" y="1052966"/>
            <a:ext cx="6625928" cy="10113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05B1824-9103-37B9-3B18-CFA4DCFA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59" y="771550"/>
            <a:ext cx="2228850" cy="2752725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4FDAD43-378A-59A6-8F58-6EC98289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765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00A7333-B69E-11A0-A149-F467C8AC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35389"/>
              </p:ext>
            </p:extLst>
          </p:nvPr>
        </p:nvGraphicFramePr>
        <p:xfrm>
          <a:off x="1523998" y="43675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Données</a:t>
                      </a:r>
                      <a:r>
                        <a:rPr lang="de-CH" sz="2400" b="1" dirty="0"/>
                        <a:t> de la </a:t>
                      </a:r>
                      <a:r>
                        <a:rPr lang="de-CH" sz="2400" b="1" dirty="0" err="1"/>
                        <a:t>personne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7" name="Ovale Legende 6"/>
          <p:cNvSpPr/>
          <p:nvPr/>
        </p:nvSpPr>
        <p:spPr>
          <a:xfrm>
            <a:off x="3347864" y="3096861"/>
            <a:ext cx="4032448" cy="1491113"/>
          </a:xfrm>
          <a:prstGeom prst="wedgeEllipseCallout">
            <a:avLst>
              <a:gd name="adj1" fmla="val -62625"/>
              <a:gd name="adj2" fmla="val -117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FF0000"/>
                </a:solidFill>
              </a:rPr>
              <a:t>Nouveau numéro de personne</a:t>
            </a:r>
            <a:br>
              <a:rPr lang="fr-CH" dirty="0">
                <a:solidFill>
                  <a:srgbClr val="FF0000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Numéro de licence et d'adresse uniquement </a:t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pour la FST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0B7F70-40C1-418A-8335-F6BC463D2B57}"/>
              </a:ext>
            </a:extLst>
          </p:cNvPr>
          <p:cNvSpPr/>
          <p:nvPr/>
        </p:nvSpPr>
        <p:spPr>
          <a:xfrm>
            <a:off x="84826" y="2819357"/>
            <a:ext cx="1416494" cy="2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6282CB-77B6-1EBD-D604-A1EB8A18828F}"/>
              </a:ext>
            </a:extLst>
          </p:cNvPr>
          <p:cNvSpPr/>
          <p:nvPr/>
        </p:nvSpPr>
        <p:spPr>
          <a:xfrm>
            <a:off x="8244408" y="1558650"/>
            <a:ext cx="761107" cy="293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8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DE9F399-CD3A-873E-78C9-483E72F2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8" y="884438"/>
            <a:ext cx="4375671" cy="392984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7544" y="2643758"/>
            <a:ext cx="79928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792183" y="1599643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220" y="2643758"/>
            <a:ext cx="737680" cy="170703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C0E282-9943-7F04-C7F5-13E577430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76539"/>
              </p:ext>
            </p:extLst>
          </p:nvPr>
        </p:nvGraphicFramePr>
        <p:xfrm>
          <a:off x="1541068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4FBFB30-45D4-CA9A-F93B-7B29FC9A9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7341"/>
              </p:ext>
            </p:extLst>
          </p:nvPr>
        </p:nvGraphicFramePr>
        <p:xfrm>
          <a:off x="1541068" y="41551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>
          <a:xfrm>
            <a:off x="158233" y="2067694"/>
            <a:ext cx="504056" cy="22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e Legende 10"/>
          <p:cNvSpPr/>
          <p:nvPr/>
        </p:nvSpPr>
        <p:spPr>
          <a:xfrm>
            <a:off x="1900708" y="843559"/>
            <a:ext cx="3907214" cy="648072"/>
          </a:xfrm>
          <a:prstGeom prst="wedgeEllipseCallout">
            <a:avLst>
              <a:gd name="adj1" fmla="val -81808"/>
              <a:gd name="adj2" fmla="val 1580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Numéro</a:t>
            </a:r>
            <a:r>
              <a:rPr lang="de-CH" dirty="0">
                <a:solidFill>
                  <a:schemeClr val="tx1"/>
                </a:solidFill>
              </a:rPr>
              <a:t> de la </a:t>
            </a:r>
            <a:r>
              <a:rPr lang="de-CH" dirty="0" err="1">
                <a:solidFill>
                  <a:schemeClr val="tx1"/>
                </a:solidFill>
              </a:rPr>
              <a:t>personne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4E9FD7A-0060-C493-5E94-EF9E450A3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163" y="1466541"/>
            <a:ext cx="3907214" cy="241992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6537478" y="3592297"/>
            <a:ext cx="137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N° d’adresse</a:t>
            </a:r>
            <a:br>
              <a:rPr lang="fr-CH" dirty="0"/>
            </a:br>
            <a:r>
              <a:rPr lang="fr-CH" dirty="0"/>
              <a:t>et de licence</a:t>
            </a:r>
          </a:p>
        </p:txBody>
      </p:sp>
      <p:sp>
        <p:nvSpPr>
          <p:cNvPr id="9" name="Rechteck 8"/>
          <p:cNvSpPr/>
          <p:nvPr/>
        </p:nvSpPr>
        <p:spPr>
          <a:xfrm>
            <a:off x="7811026" y="1599643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4662192-40BC-1F9E-3AC3-170B9B49144A}"/>
              </a:ext>
            </a:extLst>
          </p:cNvPr>
          <p:cNvSpPr/>
          <p:nvPr/>
        </p:nvSpPr>
        <p:spPr>
          <a:xfrm>
            <a:off x="7869212" y="3056757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e Legende 12"/>
          <p:cNvSpPr/>
          <p:nvPr/>
        </p:nvSpPr>
        <p:spPr>
          <a:xfrm>
            <a:off x="6390945" y="3477640"/>
            <a:ext cx="1952955" cy="864096"/>
          </a:xfrm>
          <a:prstGeom prst="wedgeEllipseCallout">
            <a:avLst>
              <a:gd name="adj1" fmla="val -120085"/>
              <a:gd name="adj2" fmla="val -600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de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Thèmes</a:t>
            </a: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F1DB6A1-35B0-9F94-0E1E-AAAD22102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37179"/>
              </p:ext>
            </p:extLst>
          </p:nvPr>
        </p:nvGraphicFramePr>
        <p:xfrm>
          <a:off x="1331640" y="987574"/>
          <a:ext cx="64807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6391195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8445388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257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Utilisateur, droits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32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SCT /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22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0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Liste d'envoi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75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Personnes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2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40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3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5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DA0B72F-5B2E-2CC5-20E9-3897D8DD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92749"/>
            <a:ext cx="4244920" cy="7792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8BBC3-C0E7-D7B8-1744-90ED31DC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1" y="872793"/>
            <a:ext cx="4336149" cy="278397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97597" y="1315605"/>
            <a:ext cx="181803" cy="1225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197596" y="3219822"/>
            <a:ext cx="230387" cy="1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707904" y="367209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C020471-96EC-FFD1-5F6E-FA7CC191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31615"/>
              </p:ext>
            </p:extLst>
          </p:nvPr>
        </p:nvGraphicFramePr>
        <p:xfrm>
          <a:off x="1523999" y="-4557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B8711E6-7E7B-1FA9-9774-3568DE90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13763"/>
              </p:ext>
            </p:extLst>
          </p:nvPr>
        </p:nvGraphicFramePr>
        <p:xfrm>
          <a:off x="1523999" y="43825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F6F0279-2520-8567-B521-4A113192A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619" y="1627728"/>
            <a:ext cx="4523878" cy="284538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FE94A0-2009-8D9E-65C8-49C1AFB0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27934"/>
            <a:ext cx="4320480" cy="94114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30E0E9F-A872-C316-EF37-FBCF74EFFA07}"/>
              </a:ext>
            </a:extLst>
          </p:cNvPr>
          <p:cNvSpPr/>
          <p:nvPr/>
        </p:nvSpPr>
        <p:spPr>
          <a:xfrm>
            <a:off x="3764953" y="4217823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15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7CBC78C-262F-67D2-E685-05FFE0A53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65218"/>
              </p:ext>
            </p:extLst>
          </p:nvPr>
        </p:nvGraphicFramePr>
        <p:xfrm>
          <a:off x="1522751" y="-13353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B679A8F-EBEE-53E1-1685-C9C50DDC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07717"/>
              </p:ext>
            </p:extLst>
          </p:nvPr>
        </p:nvGraphicFramePr>
        <p:xfrm>
          <a:off x="1523999" y="430911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772971343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2175388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232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dirty="0">
                          <a:solidFill>
                            <a:schemeClr val="bg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9741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5335524-1443-FB9E-D780-70D78B1B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5" y="987574"/>
            <a:ext cx="5357664" cy="362509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5AA4299E-1A32-5065-AC7B-871F250CB9D4}"/>
              </a:ext>
            </a:extLst>
          </p:cNvPr>
          <p:cNvSpPr/>
          <p:nvPr/>
        </p:nvSpPr>
        <p:spPr>
          <a:xfrm>
            <a:off x="6228184" y="3003798"/>
            <a:ext cx="2808312" cy="1080120"/>
          </a:xfrm>
          <a:prstGeom prst="wedgeEllipseCallout">
            <a:avLst>
              <a:gd name="adj1" fmla="val -73334"/>
              <a:gd name="adj2" fmla="val -31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date de sortie doit être saisie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A6D7141-7B11-EBC6-EF00-9D22038EE1C0}"/>
              </a:ext>
            </a:extLst>
          </p:cNvPr>
          <p:cNvCxnSpPr/>
          <p:nvPr/>
        </p:nvCxnSpPr>
        <p:spPr>
          <a:xfrm flipH="1" flipV="1">
            <a:off x="2051720" y="3363838"/>
            <a:ext cx="338437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9B7FDD8-7FFF-2EA2-605C-D526675ACCDF}"/>
              </a:ext>
            </a:extLst>
          </p:cNvPr>
          <p:cNvSpPr/>
          <p:nvPr/>
        </p:nvSpPr>
        <p:spPr>
          <a:xfrm>
            <a:off x="1187624" y="3291830"/>
            <a:ext cx="82881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BDECD8D-8B5B-78BA-A462-64081BB5F80E}"/>
              </a:ext>
            </a:extLst>
          </p:cNvPr>
          <p:cNvSpPr/>
          <p:nvPr/>
        </p:nvSpPr>
        <p:spPr>
          <a:xfrm>
            <a:off x="1222907" y="3939902"/>
            <a:ext cx="82881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713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73D0F10-4E68-BDD0-677A-53020D6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6511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5E26C2D-14E7-2D17-36B7-14B0D984E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98820"/>
              </p:ext>
            </p:extLst>
          </p:nvPr>
        </p:nvGraphicFramePr>
        <p:xfrm>
          <a:off x="1523999" y="41151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bg1"/>
                          </a:solidFill>
                        </a:rPr>
                        <a:t>Activités</a:t>
                      </a:r>
                      <a:endParaRPr lang="de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6FA10F8-B81B-E5F4-D96E-9BBA22DF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1" y="915566"/>
            <a:ext cx="8676456" cy="36693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1A6909-7485-8F49-C954-728520666C33}"/>
              </a:ext>
            </a:extLst>
          </p:cNvPr>
          <p:cNvSpPr/>
          <p:nvPr/>
        </p:nvSpPr>
        <p:spPr>
          <a:xfrm>
            <a:off x="8460432" y="2931789"/>
            <a:ext cx="288032" cy="504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90A1C9-6E46-9EFA-2E2D-6F0509B7E711}"/>
              </a:ext>
            </a:extLst>
          </p:cNvPr>
          <p:cNvSpPr/>
          <p:nvPr/>
        </p:nvSpPr>
        <p:spPr>
          <a:xfrm>
            <a:off x="8028384" y="91556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539062-E795-4B38-6701-4AEBF0427925}"/>
              </a:ext>
            </a:extLst>
          </p:cNvPr>
          <p:cNvSpPr/>
          <p:nvPr/>
        </p:nvSpPr>
        <p:spPr>
          <a:xfrm>
            <a:off x="6516216" y="127560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95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462E83-7B26-4A0C-C124-6CADCAD3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87774"/>
            <a:ext cx="9144000" cy="1389842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D74439BE-CCBA-1D41-377B-4EAF7B502DCB}"/>
              </a:ext>
            </a:extLst>
          </p:cNvPr>
          <p:cNvSpPr/>
          <p:nvPr/>
        </p:nvSpPr>
        <p:spPr>
          <a:xfrm>
            <a:off x="3275856" y="1059582"/>
            <a:ext cx="3240360" cy="1417519"/>
          </a:xfrm>
          <a:prstGeom prst="wedgeEllipseCallout">
            <a:avLst>
              <a:gd name="adj1" fmla="val -125034"/>
              <a:gd name="adj2" fmla="val 746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données de formation sont gérées par l'organisme autorisé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654937-F03D-0A21-839A-46F64C1A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4352"/>
              </p:ext>
            </p:extLst>
          </p:nvPr>
        </p:nvGraphicFramePr>
        <p:xfrm>
          <a:off x="1572343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1937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0C35096-8788-691F-CCE4-171187CA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59029"/>
              </p:ext>
            </p:extLst>
          </p:nvPr>
        </p:nvGraphicFramePr>
        <p:xfrm>
          <a:off x="1572343" y="42967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6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522DC0-714E-E289-7077-BE66FB2E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438251"/>
            <a:ext cx="7098703" cy="3212163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30559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46550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>
                          <a:solidFill>
                            <a:schemeClr val="bg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Abonnements,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7364B09D-0C8A-EF50-E763-66FDFC08EB2C}"/>
              </a:ext>
            </a:extLst>
          </p:cNvPr>
          <p:cNvSpPr/>
          <p:nvPr/>
        </p:nvSpPr>
        <p:spPr>
          <a:xfrm>
            <a:off x="7308304" y="1609210"/>
            <a:ext cx="1026270" cy="386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DFB466A-2836-B387-E136-22EE58258579}"/>
              </a:ext>
            </a:extLst>
          </p:cNvPr>
          <p:cNvSpPr/>
          <p:nvPr/>
        </p:nvSpPr>
        <p:spPr>
          <a:xfrm>
            <a:off x="7290146" y="3107026"/>
            <a:ext cx="1026270" cy="386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1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402760-37BF-5E34-ECEF-F929D456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854"/>
            <a:ext cx="9144000" cy="1047689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21794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9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76111"/>
              </p:ext>
            </p:extLst>
          </p:nvPr>
        </p:nvGraphicFramePr>
        <p:xfrm>
          <a:off x="1523998" y="422581"/>
          <a:ext cx="74404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30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619268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E977DDFF-10AD-96BD-528B-FE1CC59F2807}"/>
              </a:ext>
            </a:extLst>
          </p:cNvPr>
          <p:cNvSpPr/>
          <p:nvPr/>
        </p:nvSpPr>
        <p:spPr>
          <a:xfrm>
            <a:off x="3347864" y="1707654"/>
            <a:ext cx="3240360" cy="1417519"/>
          </a:xfrm>
          <a:prstGeom prst="wedgeEllipseCallout">
            <a:avLst>
              <a:gd name="adj1" fmla="val -122847"/>
              <a:gd name="adj2" fmla="val 86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distinctions sont gérées par l'organisme habilité</a:t>
            </a:r>
          </a:p>
        </p:txBody>
      </p:sp>
    </p:spTree>
    <p:extLst>
      <p:ext uri="{BB962C8B-B14F-4D97-AF65-F5344CB8AC3E}">
        <p14:creationId xmlns:p14="http://schemas.microsoft.com/office/powerpoint/2010/main" val="183179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76237"/>
              </p:ext>
            </p:extLst>
          </p:nvPr>
        </p:nvGraphicFramePr>
        <p:xfrm>
          <a:off x="1523999" y="0"/>
          <a:ext cx="62883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30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64330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959702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07013"/>
              </p:ext>
            </p:extLst>
          </p:nvPr>
        </p:nvGraphicFramePr>
        <p:xfrm>
          <a:off x="1523999" y="422581"/>
          <a:ext cx="66484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7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328593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BBF7D07-819E-CE5C-D3CB-A802B37C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068"/>
            <a:ext cx="9144000" cy="12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CF98C5-03E6-5898-7FC5-1D75AB6F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100392" cy="3917935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5663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8BA3AFF-9EFF-B6CB-FE1F-F2CBFE01411C}"/>
              </a:ext>
            </a:extLst>
          </p:cNvPr>
          <p:cNvCxnSpPr>
            <a:cxnSpLocks/>
          </p:cNvCxnSpPr>
          <p:nvPr/>
        </p:nvCxnSpPr>
        <p:spPr>
          <a:xfrm flipV="1">
            <a:off x="6156176" y="2048596"/>
            <a:ext cx="1679848" cy="523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8019122" y="186857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41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67CF3A-20CD-D187-EA4E-C0C92FE5E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6" b="-243"/>
          <a:stretch/>
        </p:blipFill>
        <p:spPr>
          <a:xfrm>
            <a:off x="1143932" y="915565"/>
            <a:ext cx="6476068" cy="4238533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8145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6660232" y="4659982"/>
            <a:ext cx="959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95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DB30722-78B5-BC50-ECDE-90335194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60" y="771550"/>
            <a:ext cx="6857080" cy="42059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220072" y="3458691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7020271" y="4443958"/>
            <a:ext cx="83027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9A58302-41C7-E72B-1652-20F7A87CE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7802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 err="1"/>
              <a:t>Thèmes</a:t>
            </a:r>
            <a:endParaRPr lang="de-CH" sz="3200" b="1" dirty="0"/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7D587459-DAE3-11B4-DBD0-68B534E5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97411"/>
              </p:ext>
            </p:extLst>
          </p:nvPr>
        </p:nvGraphicFramePr>
        <p:xfrm>
          <a:off x="1331640" y="987574"/>
          <a:ext cx="64807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400" b="1" noProof="0">
                          <a:solidFill>
                            <a:schemeClr val="tx1"/>
                          </a:solidFill>
                        </a:rPr>
                        <a:t>Activités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Abonnements,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latin typeface="+mn-lt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2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Évaluations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Membres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5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7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0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3F1548-12BB-24AD-AB04-3581AE0C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122"/>
            <a:ext cx="7817692" cy="358655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2271706" y="3227282"/>
            <a:ext cx="267871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2267744" y="206769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7723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1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60FDAC-6AC2-C0CC-CDB1-C4347416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3" y="382097"/>
            <a:ext cx="7402533" cy="427788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495724" y="4227934"/>
            <a:ext cx="77289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77971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43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220AF8-5015-2F7A-51A3-7110175A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83" y="689317"/>
            <a:ext cx="4786832" cy="433070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974560" y="4659982"/>
            <a:ext cx="54165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8445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E52949D7-60E3-5B09-B183-BA80044F3D6E}"/>
              </a:ext>
            </a:extLst>
          </p:cNvPr>
          <p:cNvSpPr/>
          <p:nvPr/>
        </p:nvSpPr>
        <p:spPr>
          <a:xfrm>
            <a:off x="1729383" y="4352465"/>
            <a:ext cx="743745" cy="33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932D77-6EE4-F9E1-D3D4-20D175454693}"/>
              </a:ext>
            </a:extLst>
          </p:cNvPr>
          <p:cNvSpPr/>
          <p:nvPr/>
        </p:nvSpPr>
        <p:spPr>
          <a:xfrm>
            <a:off x="1729383" y="3651870"/>
            <a:ext cx="1762497" cy="3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208E865-1D4D-6981-6DC6-68DC2D8A9E98}"/>
              </a:ext>
            </a:extLst>
          </p:cNvPr>
          <p:cNvSpPr/>
          <p:nvPr/>
        </p:nvSpPr>
        <p:spPr>
          <a:xfrm>
            <a:off x="4067944" y="3284527"/>
            <a:ext cx="1762497" cy="439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C5E82-688C-D490-A3BB-4666F0975EBB}"/>
              </a:ext>
            </a:extLst>
          </p:cNvPr>
          <p:cNvSpPr/>
          <p:nvPr/>
        </p:nvSpPr>
        <p:spPr>
          <a:xfrm>
            <a:off x="1729383" y="2643758"/>
            <a:ext cx="2338561" cy="3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29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30FE42-6148-4CF6-6321-0E7FD9B0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99" y="559365"/>
            <a:ext cx="6491353" cy="458413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020272" y="473199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97869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1BC9EE-F1B4-F6C6-0434-63FFD7CF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28273"/>
            <a:ext cx="6947470" cy="308695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030403" y="371479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14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1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5D1544-F261-F4C9-AA77-3D059563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8" y="987574"/>
            <a:ext cx="5951985" cy="3595075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26476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436096" y="415592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01D9F52-C959-6A1F-FBBA-691510446D92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441281"/>
            <a:ext cx="3600400" cy="562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DE7B5F4C-B22E-3BF6-B397-FBB3C4D2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23" y="1572572"/>
            <a:ext cx="1840154" cy="31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1044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5A2F3DE-F8BA-5FA8-8128-CA349159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6"/>
            <a:ext cx="7524328" cy="39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16762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64178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Commandes</a:t>
                      </a:r>
                      <a:endParaRPr kumimoji="0" lang="de-C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1275606"/>
            <a:ext cx="6832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contexte d'une association, saisissez</a:t>
            </a:r>
          </a:p>
          <a:p>
            <a:endParaRPr lang="fr-FR" dirty="0"/>
          </a:p>
          <a:p>
            <a:r>
              <a:rPr lang="fr-FR" dirty="0"/>
              <a:t>5 Personnes sans licences</a:t>
            </a:r>
          </a:p>
          <a:p>
            <a:r>
              <a:rPr lang="fr-FR" dirty="0"/>
              <a:t>5 Personnes avec licences A</a:t>
            </a:r>
          </a:p>
          <a:p>
            <a:r>
              <a:rPr lang="fr-FR" dirty="0"/>
              <a:t>5 Personnes avec licences B</a:t>
            </a:r>
          </a:p>
          <a:p>
            <a:endParaRPr lang="fr-FR" dirty="0"/>
          </a:p>
          <a:p>
            <a:r>
              <a:rPr lang="fr-FR" dirty="0"/>
              <a:t>2 Abonnements et newsletters </a:t>
            </a:r>
          </a:p>
          <a:p>
            <a:r>
              <a:rPr lang="fr-FR" dirty="0"/>
              <a:t>1 Envoi postal de la newsletter</a:t>
            </a:r>
          </a:p>
          <a:p>
            <a:endParaRPr lang="fr-FR" dirty="0"/>
          </a:p>
          <a:p>
            <a:r>
              <a:rPr lang="fr-FR" dirty="0"/>
              <a:t>Saisissez une nouvelle activité pour les personnes existantes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7E985-5D39-E88E-BA6F-6180EBA1B842}"/>
              </a:ext>
            </a:extLst>
          </p:cNvPr>
          <p:cNvSpPr txBox="1"/>
          <p:nvPr/>
        </p:nvSpPr>
        <p:spPr>
          <a:xfrm>
            <a:off x="8244408" y="39399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20’</a:t>
            </a:r>
          </a:p>
        </p:txBody>
      </p:sp>
    </p:spTree>
    <p:extLst>
      <p:ext uri="{BB962C8B-B14F-4D97-AF65-F5344CB8AC3E}">
        <p14:creationId xmlns:p14="http://schemas.microsoft.com/office/powerpoint/2010/main" val="105648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4B37660-9AAC-876A-F691-F77DD365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7742"/>
            <a:ext cx="8064897" cy="33583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7E13EC-A5D5-2273-8BC4-C3B5BBDF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780275"/>
            <a:ext cx="2228850" cy="1257300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9710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Évaluations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70548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bg1"/>
                          </a:solidFill>
                        </a:rPr>
                        <a:t>Sociétés</a:t>
                      </a:r>
                      <a:endParaRPr lang="de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276415E4-FB2A-4645-B7B3-C0F16F9E46BC}"/>
              </a:ext>
            </a:extLst>
          </p:cNvPr>
          <p:cNvSpPr/>
          <p:nvPr/>
        </p:nvSpPr>
        <p:spPr>
          <a:xfrm>
            <a:off x="5724128" y="1622858"/>
            <a:ext cx="1584176" cy="425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BE3346-A017-1460-2619-41CCCEDA1E2E}"/>
              </a:ext>
            </a:extLst>
          </p:cNvPr>
          <p:cNvSpPr txBox="1"/>
          <p:nvPr/>
        </p:nvSpPr>
        <p:spPr>
          <a:xfrm>
            <a:off x="1570478" y="122425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Comme</a:t>
            </a:r>
            <a:r>
              <a:rPr lang="de-CH" dirty="0"/>
              <a:t> SCT / SF</a:t>
            </a:r>
          </a:p>
        </p:txBody>
      </p:sp>
    </p:spTree>
    <p:extLst>
      <p:ext uri="{BB962C8B-B14F-4D97-AF65-F5344CB8AC3E}">
        <p14:creationId xmlns:p14="http://schemas.microsoft.com/office/powerpoint/2010/main" val="2995991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85340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Évaluations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80063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ysClr val="windowText" lastClr="000000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1A1E36C2-1DC2-E0E8-379A-1D9E4DEE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6823645" cy="3446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047A94-72BD-C427-A422-DAA6207D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55" y="361975"/>
            <a:ext cx="2143125" cy="12763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DD3152-9A70-405A-8122-2A569946BA14}"/>
              </a:ext>
            </a:extLst>
          </p:cNvPr>
          <p:cNvSpPr/>
          <p:nvPr/>
        </p:nvSpPr>
        <p:spPr>
          <a:xfrm>
            <a:off x="7236296" y="123458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A8E449-18E6-C35E-2FBF-3F8548B08BEB}"/>
              </a:ext>
            </a:extLst>
          </p:cNvPr>
          <p:cNvSpPr txBox="1"/>
          <p:nvPr/>
        </p:nvSpPr>
        <p:spPr>
          <a:xfrm>
            <a:off x="7075165" y="2211710"/>
            <a:ext cx="181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Niveau </a:t>
            </a:r>
            <a:r>
              <a:rPr lang="de-CH" dirty="0" err="1"/>
              <a:t>société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20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339752" y="51470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Navigation</a:t>
            </a:r>
            <a:endParaRPr lang="de-CH" sz="2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FAC961-F31E-073A-92EA-C1E26821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32660"/>
            <a:ext cx="3168352" cy="38635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CABACD-CD99-ACD7-926F-46C81207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48908"/>
            <a:ext cx="4067944" cy="29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0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03606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Évaluations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EE71D3B-99D9-E5AE-3366-D0F90A63E1DB}"/>
              </a:ext>
            </a:extLst>
          </p:cNvPr>
          <p:cNvSpPr txBox="1"/>
          <p:nvPr/>
        </p:nvSpPr>
        <p:spPr>
          <a:xfrm>
            <a:off x="899592" y="98757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/>
              <a:t>Dans le contexte de l'association, créez</a:t>
            </a:r>
            <a:br>
              <a:rPr lang="fr-CH" sz="2400" u="sng" dirty="0"/>
            </a:b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des membres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des licences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B115B2-36FF-0B5A-085B-2EC0006BA4D7}"/>
              </a:ext>
            </a:extLst>
          </p:cNvPr>
          <p:cNvSpPr txBox="1"/>
          <p:nvPr/>
        </p:nvSpPr>
        <p:spPr>
          <a:xfrm>
            <a:off x="899592" y="285978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/>
              <a:t>Dans le contexte SCT, créez</a:t>
            </a:r>
          </a:p>
          <a:p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des sociétés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d’ ETAT</a:t>
            </a:r>
          </a:p>
        </p:txBody>
      </p:sp>
    </p:spTree>
    <p:extLst>
      <p:ext uri="{BB962C8B-B14F-4D97-AF65-F5344CB8AC3E}">
        <p14:creationId xmlns:p14="http://schemas.microsoft.com/office/powerpoint/2010/main" val="3017463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11141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220072" y="1172240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Concertation avec l’Of </a:t>
            </a:r>
            <a:r>
              <a:rPr lang="fr-CH" b="1" dirty="0" err="1">
                <a:solidFill>
                  <a:srgbClr val="FF0000"/>
                </a:solidFill>
              </a:rPr>
              <a:t>féd</a:t>
            </a:r>
            <a:r>
              <a:rPr lang="fr-CH" b="1" dirty="0">
                <a:solidFill>
                  <a:srgbClr val="FF0000"/>
                </a:solidFill>
              </a:rPr>
              <a:t> de tir de l’arrondissement</a:t>
            </a:r>
          </a:p>
          <a:p>
            <a:endParaRPr lang="fr-CH" b="1" dirty="0">
              <a:solidFill>
                <a:srgbClr val="FF0000"/>
              </a:solidFill>
            </a:endParaRPr>
          </a:p>
          <a:p>
            <a:endParaRPr lang="fr-CH" b="1" dirty="0">
              <a:solidFill>
                <a:srgbClr val="FF0000"/>
              </a:solidFill>
            </a:endParaRPr>
          </a:p>
          <a:p>
            <a:r>
              <a:rPr lang="fr-CH" b="1" dirty="0">
                <a:solidFill>
                  <a:srgbClr val="FF0000"/>
                </a:solidFill>
              </a:rPr>
              <a:t>2 – 3 Heures</a:t>
            </a:r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Les participants doivent disposer de leur login et de leurs droits d’accès.</a:t>
            </a:r>
          </a:p>
          <a:p>
            <a:endParaRPr lang="fr-CH" b="1" dirty="0">
              <a:solidFill>
                <a:srgbClr val="FF0000"/>
              </a:solidFill>
            </a:endParaRPr>
          </a:p>
          <a:p>
            <a:r>
              <a:rPr lang="fr-CH" b="1" dirty="0">
                <a:solidFill>
                  <a:srgbClr val="FF0000"/>
                </a:solidFill>
              </a:rPr>
              <a:t>(Sans login = Formation impossible)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12F4D8-0A4C-4CF2-A1D2-F2D749567F1D}"/>
              </a:ext>
            </a:extLst>
          </p:cNvPr>
          <p:cNvSpPr txBox="1"/>
          <p:nvPr/>
        </p:nvSpPr>
        <p:spPr>
          <a:xfrm>
            <a:off x="179512" y="987574"/>
            <a:ext cx="49685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indent="39688">
              <a:tabLst>
                <a:tab pos="130175" algn="l"/>
              </a:tabLst>
            </a:pPr>
            <a:r>
              <a:rPr lang="fr-CH" sz="1600" dirty="0"/>
              <a:t>Réservez suffisamment tôt les locaux correspondants,</a:t>
            </a:r>
            <a:br>
              <a:rPr lang="fr-CH" sz="1600" dirty="0"/>
            </a:br>
            <a:r>
              <a:rPr lang="fr-CH" sz="1600" dirty="0"/>
              <a:t> en accord avec vos SCT/SF. </a:t>
            </a:r>
            <a:br>
              <a:rPr lang="fr-CH" sz="1600" dirty="0"/>
            </a:br>
            <a:r>
              <a:rPr lang="fr-CH" sz="1600" dirty="0"/>
              <a:t>• Utiliser si possible 2 formateurs ou plus; </a:t>
            </a:r>
            <a:br>
              <a:rPr lang="fr-CH" sz="1600" dirty="0"/>
            </a:br>
            <a:r>
              <a:rPr lang="fr-CH" sz="1600" dirty="0"/>
              <a:t>• inviter si possible 20 participants par introduction; </a:t>
            </a:r>
            <a:br>
              <a:rPr lang="fr-CH" sz="1600" dirty="0"/>
            </a:br>
            <a:r>
              <a:rPr lang="fr-CH" sz="1600" dirty="0"/>
              <a:t>• la durée optimale de la formation ne devrait pas</a:t>
            </a:r>
            <a:br>
              <a:rPr lang="fr-CH" sz="1600" dirty="0"/>
            </a:br>
            <a:r>
              <a:rPr lang="fr-CH" sz="1600" dirty="0"/>
              <a:t>  dépasser 3 heures; </a:t>
            </a:r>
            <a:br>
              <a:rPr lang="fr-CH" sz="1600" dirty="0"/>
            </a:br>
            <a:r>
              <a:rPr lang="fr-CH" sz="1600" dirty="0"/>
              <a:t>• le réseau WLAN existant doit disposer d'une capacité</a:t>
            </a:r>
            <a:br>
              <a:rPr lang="fr-CH" sz="1600" dirty="0"/>
            </a:br>
            <a:r>
              <a:rPr lang="fr-CH" sz="1600" dirty="0"/>
              <a:t>   suffisante pour garantir l'accès de tous les participants</a:t>
            </a:r>
            <a:br>
              <a:rPr lang="fr-CH" sz="1600" dirty="0"/>
            </a:br>
            <a:r>
              <a:rPr lang="fr-CH" sz="1600" dirty="0"/>
              <a:t>   à tout moment; </a:t>
            </a:r>
          </a:p>
          <a:p>
            <a:r>
              <a:rPr lang="fr-CH" sz="1600" dirty="0"/>
              <a:t>• une possibilité de projection (</a:t>
            </a:r>
            <a:r>
              <a:rPr lang="fr-CH" sz="1600" dirty="0" err="1"/>
              <a:t>beamer</a:t>
            </a:r>
            <a:r>
              <a:rPr lang="fr-CH" sz="1600" dirty="0"/>
              <a:t> ou autre) </a:t>
            </a:r>
            <a:br>
              <a:rPr lang="fr-CH" sz="1600" dirty="0"/>
            </a:br>
            <a:r>
              <a:rPr lang="fr-CH" sz="1600" dirty="0"/>
              <a:t>   doit être disponible; </a:t>
            </a:r>
          </a:p>
          <a:p>
            <a:r>
              <a:rPr lang="fr-CH" sz="1600" dirty="0"/>
              <a:t>• proposer suffisamment de prises de courant, </a:t>
            </a:r>
            <a:br>
              <a:rPr lang="fr-CH" sz="1600" dirty="0"/>
            </a:br>
            <a:r>
              <a:rPr lang="fr-CH" sz="1600" dirty="0"/>
              <a:t>   de rallonges ou de multiprises; </a:t>
            </a:r>
          </a:p>
          <a:p>
            <a:r>
              <a:rPr lang="fr-CH" sz="1600" dirty="0"/>
              <a:t>• prévoir éventuellement des repas ou des possibilités</a:t>
            </a:r>
            <a:br>
              <a:rPr lang="fr-CH" sz="1600" dirty="0"/>
            </a:br>
            <a:r>
              <a:rPr lang="fr-CH" sz="1600" dirty="0"/>
              <a:t>   de se restaurer..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10641C-B72D-4C33-9111-93968236947E}"/>
              </a:ext>
            </a:extLst>
          </p:cNvPr>
          <p:cNvSpPr txBox="1"/>
          <p:nvPr/>
        </p:nvSpPr>
        <p:spPr>
          <a:xfrm>
            <a:off x="2771800" y="446658"/>
            <a:ext cx="457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Formation des </a:t>
            </a:r>
            <a:r>
              <a:rPr lang="de-CH" b="1" dirty="0" err="1"/>
              <a:t>sociétés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56515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A9A42-09BE-B419-4A35-AB7EA15744AD}"/>
              </a:ext>
            </a:extLst>
          </p:cNvPr>
          <p:cNvSpPr txBox="1"/>
          <p:nvPr/>
        </p:nvSpPr>
        <p:spPr>
          <a:xfrm>
            <a:off x="143661" y="2521416"/>
            <a:ext cx="3786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563C1"/>
                </a:solidFill>
                <a:latin typeface="Arial"/>
                <a:cs typeface="Arial"/>
                <a:hlinkClick r:id="rId2"/>
              </a:rPr>
              <a:t>www.swissshooting.ch/ssvadmin</a:t>
            </a:r>
            <a:endParaRPr lang="en-US"/>
          </a:p>
        </p:txBody>
      </p:sp>
      <p:graphicFrame>
        <p:nvGraphicFramePr>
          <p:cNvPr id="4" name="Tabelle 2">
            <a:extLst>
              <a:ext uri="{FF2B5EF4-FFF2-40B4-BE49-F238E27FC236}">
                <a16:creationId xmlns:a16="http://schemas.microsoft.com/office/drawing/2014/main" id="{307C0660-57EC-896C-0454-76550A06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7541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598B59FA-A0D8-08FE-0BB8-5C6969947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305" y="946032"/>
            <a:ext cx="5008226" cy="38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53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66350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1556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FD73E8-A576-A77F-EB5B-04302B06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0" y="2811230"/>
            <a:ext cx="2171700" cy="781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932DD8D-117F-6EB1-8DC8-7F1382F5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33" y="969154"/>
            <a:ext cx="7236296" cy="3673002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D197314-FB69-31D6-710E-BBC32386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10729"/>
              </p:ext>
            </p:extLst>
          </p:nvPr>
        </p:nvGraphicFramePr>
        <p:xfrm>
          <a:off x="1691680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9485113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679023885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689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27158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B6FFBC2-9029-81D5-E4B9-48C3996E7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35947"/>
              </p:ext>
            </p:extLst>
          </p:nvPr>
        </p:nvGraphicFramePr>
        <p:xfrm>
          <a:off x="1691680" y="452069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91856797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91997517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020906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SCT /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1589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3AE65B33-3F42-41CA-AE7B-5C2865229CFE}"/>
              </a:ext>
            </a:extLst>
          </p:cNvPr>
          <p:cNvSpPr/>
          <p:nvPr/>
        </p:nvSpPr>
        <p:spPr>
          <a:xfrm>
            <a:off x="1835696" y="3793182"/>
            <a:ext cx="39604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4A5A9A-4DAE-405B-B300-283BA84DF0FF}"/>
              </a:ext>
            </a:extLst>
          </p:cNvPr>
          <p:cNvSpPr/>
          <p:nvPr/>
        </p:nvSpPr>
        <p:spPr>
          <a:xfrm>
            <a:off x="8100392" y="192367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60355AF-8BFF-B8D9-FA4F-AF7B83585443}"/>
              </a:ext>
            </a:extLst>
          </p:cNvPr>
          <p:cNvSpPr/>
          <p:nvPr/>
        </p:nvSpPr>
        <p:spPr>
          <a:xfrm>
            <a:off x="1763688" y="2499742"/>
            <a:ext cx="280831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3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61F27C15-0D3C-DD31-D1C1-5AAF5E554A90}"/>
              </a:ext>
            </a:extLst>
          </p:cNvPr>
          <p:cNvSpPr/>
          <p:nvPr/>
        </p:nvSpPr>
        <p:spPr>
          <a:xfrm>
            <a:off x="4211960" y="1887675"/>
            <a:ext cx="1080120" cy="17641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042ABD9-B7EA-2618-5254-C8500A69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56555"/>
              </p:ext>
            </p:extLst>
          </p:nvPr>
        </p:nvGraphicFramePr>
        <p:xfrm>
          <a:off x="1523999" y="53037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91856797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91997517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020906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SCT /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1589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1E960B6-1927-3FB8-A1E2-392CE43E9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99917"/>
              </p:ext>
            </p:extLst>
          </p:nvPr>
        </p:nvGraphicFramePr>
        <p:xfrm>
          <a:off x="1523999" y="2631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F7905EA-6051-47C0-97C9-62AB82AC0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7"/>
          <a:stretch/>
        </p:blipFill>
        <p:spPr>
          <a:xfrm>
            <a:off x="3347864" y="3796701"/>
            <a:ext cx="1835696" cy="10118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9F8B63-AFE5-C8F2-2E32-7632ECB09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" t="2703" r="1832" b="4084"/>
          <a:stretch/>
        </p:blipFill>
        <p:spPr>
          <a:xfrm>
            <a:off x="1259632" y="1131590"/>
            <a:ext cx="6360368" cy="3481536"/>
          </a:xfrm>
          <a:prstGeom prst="rect">
            <a:avLst/>
          </a:prstGeom>
          <a:ln>
            <a:noFill/>
          </a:ln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2691301F-67A8-2B72-44D9-437DD0255327}"/>
              </a:ext>
            </a:extLst>
          </p:cNvPr>
          <p:cNvSpPr/>
          <p:nvPr/>
        </p:nvSpPr>
        <p:spPr>
          <a:xfrm>
            <a:off x="6300192" y="1707654"/>
            <a:ext cx="2376264" cy="1584176"/>
          </a:xfrm>
          <a:prstGeom prst="wedgeEllipseCallout">
            <a:avLst>
              <a:gd name="adj1" fmla="val -124044"/>
              <a:gd name="adj2" fmla="val 2208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Attribution des rôles par l’administrateur de la FST</a:t>
            </a:r>
          </a:p>
        </p:txBody>
      </p:sp>
    </p:spTree>
    <p:extLst>
      <p:ext uri="{BB962C8B-B14F-4D97-AF65-F5344CB8AC3E}">
        <p14:creationId xmlns:p14="http://schemas.microsoft.com/office/powerpoint/2010/main" val="267522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0156C67-C76E-2A3F-AA72-9F5FD4FDE13E}"/>
              </a:ext>
            </a:extLst>
          </p:cNvPr>
          <p:cNvSpPr/>
          <p:nvPr/>
        </p:nvSpPr>
        <p:spPr>
          <a:xfrm>
            <a:off x="1979712" y="2931790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84261-5AF5-A550-44AF-BF028A6273AC}"/>
              </a:ext>
            </a:extLst>
          </p:cNvPr>
          <p:cNvSpPr txBox="1"/>
          <p:nvPr/>
        </p:nvSpPr>
        <p:spPr>
          <a:xfrm>
            <a:off x="3419872" y="12756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Société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261564-6061-09A5-B58C-FA7F7737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12084"/>
              </p:ext>
            </p:extLst>
          </p:nvPr>
        </p:nvGraphicFramePr>
        <p:xfrm>
          <a:off x="1691680" y="46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792A754-1504-2338-5B48-15A4F66F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41824"/>
              </p:ext>
            </p:extLst>
          </p:nvPr>
        </p:nvGraphicFramePr>
        <p:xfrm>
          <a:off x="1691680" y="4618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FD2AF84-2A3F-4A11-BB13-5F4BBE4B6A58}"/>
              </a:ext>
            </a:extLst>
          </p:cNvPr>
          <p:cNvSpPr/>
          <p:nvPr/>
        </p:nvSpPr>
        <p:spPr>
          <a:xfrm>
            <a:off x="8532440" y="2067694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C8EC19-309C-25EB-A046-BC7B436F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5742"/>
            <a:ext cx="2171700" cy="781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020DE-558A-A8C5-CB3F-B696718B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842"/>
            <a:ext cx="9144000" cy="26339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573E811-5EBF-12A1-4A1A-9312591D3096}"/>
              </a:ext>
            </a:extLst>
          </p:cNvPr>
          <p:cNvSpPr/>
          <p:nvPr/>
        </p:nvSpPr>
        <p:spPr>
          <a:xfrm>
            <a:off x="8316416" y="307580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6C3199B-8097-5DF8-3246-F7BF9A80FDA9}"/>
              </a:ext>
            </a:extLst>
          </p:cNvPr>
          <p:cNvSpPr/>
          <p:nvPr/>
        </p:nvSpPr>
        <p:spPr>
          <a:xfrm>
            <a:off x="323528" y="3693750"/>
            <a:ext cx="3384376" cy="40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05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281D5A-4481-5FB9-FF88-56E33675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54596"/>
            <a:ext cx="2171700" cy="7810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553EAB-93F5-9A4A-47A8-0EFFED3E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22276"/>
            <a:ext cx="6438639" cy="35972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5E96296-436C-633E-C1BA-AEE55FA88555}"/>
              </a:ext>
            </a:extLst>
          </p:cNvPr>
          <p:cNvSpPr/>
          <p:nvPr/>
        </p:nvSpPr>
        <p:spPr>
          <a:xfrm>
            <a:off x="4139952" y="1851670"/>
            <a:ext cx="1080120" cy="1764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BB03E319-65E1-79E0-B155-E18F7C32140A}"/>
              </a:ext>
            </a:extLst>
          </p:cNvPr>
          <p:cNvSpPr/>
          <p:nvPr/>
        </p:nvSpPr>
        <p:spPr>
          <a:xfrm>
            <a:off x="6108121" y="1635646"/>
            <a:ext cx="2376264" cy="1584176"/>
          </a:xfrm>
          <a:prstGeom prst="wedgeEllipseCallout">
            <a:avLst>
              <a:gd name="adj1" fmla="val -83476"/>
              <a:gd name="adj2" fmla="val 180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Attribution des rôles par l’administrateur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460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63173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8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EB1633-F678-DD5B-F5C1-5AC24D63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44" y="987574"/>
            <a:ext cx="4249656" cy="363457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58350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68907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261AA7C-FAEF-AB2C-F84B-8793E196E0ED}"/>
              </a:ext>
            </a:extLst>
          </p:cNvPr>
          <p:cNvSpPr txBox="1"/>
          <p:nvPr/>
        </p:nvSpPr>
        <p:spPr>
          <a:xfrm>
            <a:off x="1331640" y="1275606"/>
            <a:ext cx="20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Guide du </a:t>
            </a:r>
            <a:r>
              <a:rPr lang="de-CH" sz="2400" dirty="0" err="1"/>
              <a:t>login</a:t>
            </a:r>
            <a:endParaRPr lang="de-CH" sz="24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9717964-8FFB-14A0-681F-0768DBE2867C}"/>
              </a:ext>
            </a:extLst>
          </p:cNvPr>
          <p:cNvCxnSpPr/>
          <p:nvPr/>
        </p:nvCxnSpPr>
        <p:spPr>
          <a:xfrm flipV="1">
            <a:off x="4355976" y="1312776"/>
            <a:ext cx="1512168" cy="277114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9530"/>
      </p:ext>
    </p:extLst>
  </p:cSld>
  <p:clrMapOvr>
    <a:masterClrMapping/>
  </p:clrMapOvr>
</p:sld>
</file>

<file path=ppt/theme/theme1.xml><?xml version="1.0" encoding="utf-8"?>
<a:theme xmlns:a="http://schemas.openxmlformats.org/drawingml/2006/main" name="20120530_Vorlage Power Point SS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DE547847FF1D44998038688DAAA820" ma:contentTypeVersion="6" ma:contentTypeDescription="Ein neues Dokument erstellen." ma:contentTypeScope="" ma:versionID="444393d696d85f749bd829bd5c551b4c">
  <xsd:schema xmlns:xsd="http://www.w3.org/2001/XMLSchema" xmlns:xs="http://www.w3.org/2001/XMLSchema" xmlns:p="http://schemas.microsoft.com/office/2006/metadata/properties" xmlns:ns2="c2d6c4ac-d4d0-40a1-86d2-57f6356bd4db" xmlns:ns3="d1006d68-7f85-4b61-80bd-0f3b4afa494c" targetNamespace="http://schemas.microsoft.com/office/2006/metadata/properties" ma:root="true" ma:fieldsID="f1ff50e3cb43ac7906e222d2b08bd7c4" ns2:_="" ns3:_="">
    <xsd:import namespace="c2d6c4ac-d4d0-40a1-86d2-57f6356bd4db"/>
    <xsd:import namespace="d1006d68-7f85-4b61-80bd-0f3b4afa4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c4ac-d4d0-40a1-86d2-57f6356b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6d68-7f85-4b61-80bd-0f3b4af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006d68-7f85-4b61-80bd-0f3b4afa494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EC5BCAD-39BE-4BDB-85B1-036EF645F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6c4ac-d4d0-40a1-86d2-57f6356bd4db"/>
    <ds:schemaRef ds:uri="d1006d68-7f85-4b61-80bd-0f3b4af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1F4B51-BC42-4A1C-8758-F046D00DA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37693-1530-40CF-9109-4427C7E03858}">
  <ds:schemaRefs>
    <ds:schemaRef ds:uri="http://schemas.openxmlformats.org/package/2006/metadata/core-properties"/>
    <ds:schemaRef ds:uri="1ffe47f4-65cc-41f1-bf14-27095463b554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9cfd4b90-9dfa-4aba-82c1-4a0f79617d2b"/>
    <ds:schemaRef ds:uri="http://purl.org/dc/dcmitype/"/>
    <ds:schemaRef ds:uri="http://purl.org/dc/terms/"/>
    <ds:schemaRef ds:uri="d1006d68-7f85-4b61-80bd-0f3b4afa49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20120530_Vorlage Power Point SSV</Template>
  <TotalTime>0</TotalTime>
  <Words>692</Words>
  <Application>Microsoft Office PowerPoint</Application>
  <PresentationFormat>On-screen Show (16:9)</PresentationFormat>
  <Paragraphs>214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20120530_Vorlage Power Point SSV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SSV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SSV</dc:creator>
  <cp:lastModifiedBy>Walter Meer</cp:lastModifiedBy>
  <cp:revision>115</cp:revision>
  <cp:lastPrinted>2023-02-02T06:35:14Z</cp:lastPrinted>
  <dcterms:created xsi:type="dcterms:W3CDTF">2012-12-18T12:23:42Z</dcterms:created>
  <dcterms:modified xsi:type="dcterms:W3CDTF">2023-02-11T10:05:34Z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8e4f95-c86a-4355-b3fc-c1c18fb739fa_Enabled">
    <vt:lpwstr>true</vt:lpwstr>
  </property>
  <property fmtid="{D5CDD505-2E9C-101B-9397-08002B2CF9AE}" pid="3" name="MSIP_Label_8e8e4f95-c86a-4355-b3fc-c1c18fb739fa_SetDate">
    <vt:lpwstr>2023-02-04T09:15:48Z</vt:lpwstr>
  </property>
  <property fmtid="{D5CDD505-2E9C-101B-9397-08002B2CF9AE}" pid="4" name="MSIP_Label_8e8e4f95-c86a-4355-b3fc-c1c18fb739fa_Method">
    <vt:lpwstr>Standard</vt:lpwstr>
  </property>
  <property fmtid="{D5CDD505-2E9C-101B-9397-08002B2CF9AE}" pid="5" name="MSIP_Label_8e8e4f95-c86a-4355-b3fc-c1c18fb739fa_Name">
    <vt:lpwstr>External.Public</vt:lpwstr>
  </property>
  <property fmtid="{D5CDD505-2E9C-101B-9397-08002B2CF9AE}" pid="6" name="MSIP_Label_8e8e4f95-c86a-4355-b3fc-c1c18fb739fa_SiteId">
    <vt:lpwstr>f2fa7496-3af7-42c7-a036-5169143b03b0</vt:lpwstr>
  </property>
  <property fmtid="{D5CDD505-2E9C-101B-9397-08002B2CF9AE}" pid="7" name="MSIP_Label_8e8e4f95-c86a-4355-b3fc-c1c18fb739fa_ActionId">
    <vt:lpwstr>2dcec7bb-aef7-4d5e-94a5-75ebc667d0f2</vt:lpwstr>
  </property>
  <property fmtid="{D5CDD505-2E9C-101B-9397-08002B2CF9AE}" pid="8" name="MSIP_Label_8e8e4f95-c86a-4355-b3fc-c1c18fb739fa_ContentBits">
    <vt:lpwstr>0</vt:lpwstr>
  </property>
  <property fmtid="{D5CDD505-2E9C-101B-9397-08002B2CF9AE}" pid="9" name="ContentTypeId">
    <vt:lpwstr>0x0101005FDE547847FF1D44998038688DAAA820</vt:lpwstr>
  </property>
  <property fmtid="{D5CDD505-2E9C-101B-9397-08002B2CF9AE}" pid="10" name="Order">
    <vt:r8>111400</vt:r8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</Properties>
</file>