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3"/>
  </p:notesMasterIdLst>
  <p:handoutMasterIdLst>
    <p:handoutMasterId r:id="rId44"/>
  </p:handoutMasterIdLst>
  <p:sldIdLst>
    <p:sldId id="303" r:id="rId5"/>
    <p:sldId id="275" r:id="rId6"/>
    <p:sldId id="276" r:id="rId7"/>
    <p:sldId id="287" r:id="rId8"/>
    <p:sldId id="271" r:id="rId9"/>
    <p:sldId id="272" r:id="rId10"/>
    <p:sldId id="298" r:id="rId11"/>
    <p:sldId id="277" r:id="rId12"/>
    <p:sldId id="279" r:id="rId13"/>
    <p:sldId id="278" r:id="rId14"/>
    <p:sldId id="256" r:id="rId15"/>
    <p:sldId id="257" r:id="rId16"/>
    <p:sldId id="259" r:id="rId17"/>
    <p:sldId id="300" r:id="rId18"/>
    <p:sldId id="258" r:id="rId19"/>
    <p:sldId id="260" r:id="rId20"/>
    <p:sldId id="261" r:id="rId21"/>
    <p:sldId id="262" r:id="rId22"/>
    <p:sldId id="267" r:id="rId23"/>
    <p:sldId id="263" r:id="rId24"/>
    <p:sldId id="264" r:id="rId25"/>
    <p:sldId id="265" r:id="rId26"/>
    <p:sldId id="266" r:id="rId27"/>
    <p:sldId id="280" r:id="rId28"/>
    <p:sldId id="288" r:id="rId29"/>
    <p:sldId id="290" r:id="rId30"/>
    <p:sldId id="289" r:id="rId31"/>
    <p:sldId id="291" r:id="rId32"/>
    <p:sldId id="292" r:id="rId33"/>
    <p:sldId id="293" r:id="rId34"/>
    <p:sldId id="294" r:id="rId35"/>
    <p:sldId id="295" r:id="rId36"/>
    <p:sldId id="297" r:id="rId37"/>
    <p:sldId id="301" r:id="rId38"/>
    <p:sldId id="285" r:id="rId39"/>
    <p:sldId id="268" r:id="rId40"/>
    <p:sldId id="270" r:id="rId41"/>
    <p:sldId id="282" r:id="rId42"/>
  </p:sldIdLst>
  <p:sldSz cx="9144000" cy="5143500" type="screen16x9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6239A609-C16A-4259-95E7-05731B6DE3B8}">
          <p14:sldIdLst>
            <p14:sldId id="303"/>
            <p14:sldId id="275"/>
            <p14:sldId id="276"/>
            <p14:sldId id="287"/>
            <p14:sldId id="271"/>
            <p14:sldId id="272"/>
            <p14:sldId id="298"/>
            <p14:sldId id="277"/>
            <p14:sldId id="279"/>
            <p14:sldId id="278"/>
            <p14:sldId id="256"/>
            <p14:sldId id="257"/>
            <p14:sldId id="259"/>
            <p14:sldId id="300"/>
            <p14:sldId id="258"/>
            <p14:sldId id="260"/>
            <p14:sldId id="261"/>
            <p14:sldId id="262"/>
            <p14:sldId id="267"/>
            <p14:sldId id="263"/>
            <p14:sldId id="264"/>
            <p14:sldId id="265"/>
            <p14:sldId id="266"/>
            <p14:sldId id="280"/>
            <p14:sldId id="288"/>
            <p14:sldId id="290"/>
            <p14:sldId id="289"/>
            <p14:sldId id="291"/>
            <p14:sldId id="292"/>
            <p14:sldId id="293"/>
            <p14:sldId id="294"/>
            <p14:sldId id="295"/>
            <p14:sldId id="297"/>
            <p14:sldId id="301"/>
            <p14:sldId id="285"/>
            <p14:sldId id="268"/>
            <p14:sldId id="270"/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951120-3431-AFA0-412D-0B5D27040C41}" v="317" dt="2023-02-11T10:05:28.757"/>
    <p1510:client id="{73734AB8-0902-AA91-FA25-9386223B3D41}" v="61" dt="2023-02-13T07:31:43.7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1" autoAdjust="0"/>
    <p:restoredTop sz="94694" autoAdjust="0"/>
  </p:normalViewPr>
  <p:slideViewPr>
    <p:cSldViewPr>
      <p:cViewPr varScale="1">
        <p:scale>
          <a:sx n="135" d="100"/>
          <a:sy n="135" d="100"/>
        </p:scale>
        <p:origin x="846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287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lter Meer" userId="S::walter.meer@swissshooting.ch::c705ea62-ac2a-4820-b24b-1a934c796e50" providerId="AD" clId="Web-{73734AB8-0902-AA91-FA25-9386223B3D41}"/>
    <pc:docChg chg="addSld delSld modSld modSection">
      <pc:chgData name="Walter Meer" userId="S::walter.meer@swissshooting.ch::c705ea62-ac2a-4820-b24b-1a934c796e50" providerId="AD" clId="Web-{73734AB8-0902-AA91-FA25-9386223B3D41}" dt="2023-02-13T07:31:43.700" v="34"/>
      <pc:docMkLst>
        <pc:docMk/>
      </pc:docMkLst>
      <pc:sldChg chg="delSp">
        <pc:chgData name="Walter Meer" userId="S::walter.meer@swissshooting.ch::c705ea62-ac2a-4820-b24b-1a934c796e50" providerId="AD" clId="Web-{73734AB8-0902-AA91-FA25-9386223B3D41}" dt="2023-02-13T07:27:50.022" v="2"/>
        <pc:sldMkLst>
          <pc:docMk/>
          <pc:sldMk cId="3017463840" sldId="270"/>
        </pc:sldMkLst>
        <pc:spChg chg="del">
          <ac:chgData name="Walter Meer" userId="S::walter.meer@swissshooting.ch::c705ea62-ac2a-4820-b24b-1a934c796e50" providerId="AD" clId="Web-{73734AB8-0902-AA91-FA25-9386223B3D41}" dt="2023-02-13T07:27:50.022" v="2"/>
          <ac:spMkLst>
            <pc:docMk/>
            <pc:sldMk cId="3017463840" sldId="270"/>
            <ac:spMk id="3" creationId="{17B115B2-36FF-0B5A-085B-2EC0006BA4D7}"/>
          </ac:spMkLst>
        </pc:spChg>
      </pc:sldChg>
      <pc:sldChg chg="del">
        <pc:chgData name="Walter Meer" userId="S::walter.meer@swissshooting.ch::c705ea62-ac2a-4820-b24b-1a934c796e50" providerId="AD" clId="Web-{73734AB8-0902-AA91-FA25-9386223B3D41}" dt="2023-02-13T07:31:43.700" v="34"/>
        <pc:sldMkLst>
          <pc:docMk/>
          <pc:sldMk cId="1351311549" sldId="273"/>
        </pc:sldMkLst>
      </pc:sldChg>
      <pc:sldChg chg="del">
        <pc:chgData name="Walter Meer" userId="S::walter.meer@swissshooting.ch::c705ea62-ac2a-4820-b24b-1a934c796e50" providerId="AD" clId="Web-{73734AB8-0902-AA91-FA25-9386223B3D41}" dt="2023-02-13T07:31:38.216" v="33"/>
        <pc:sldMkLst>
          <pc:docMk/>
          <pc:sldMk cId="2675222611" sldId="274"/>
        </pc:sldMkLst>
      </pc:sldChg>
      <pc:sldChg chg="modSp add del">
        <pc:chgData name="Walter Meer" userId="S::walter.meer@swissshooting.ch::c705ea62-ac2a-4820-b24b-1a934c796e50" providerId="AD" clId="Web-{73734AB8-0902-AA91-FA25-9386223B3D41}" dt="2023-02-13T07:31:27.653" v="32" actId="20577"/>
        <pc:sldMkLst>
          <pc:docMk/>
          <pc:sldMk cId="1569501548" sldId="279"/>
        </pc:sldMkLst>
        <pc:spChg chg="mod">
          <ac:chgData name="Walter Meer" userId="S::walter.meer@swissshooting.ch::c705ea62-ac2a-4820-b24b-1a934c796e50" providerId="AD" clId="Web-{73734AB8-0902-AA91-FA25-9386223B3D41}" dt="2023-02-13T07:31:27.653" v="32" actId="20577"/>
          <ac:spMkLst>
            <pc:docMk/>
            <pc:sldMk cId="1569501548" sldId="279"/>
            <ac:spMk id="3" creationId="{0B2E586B-9D53-A19E-C380-307A3F5B2479}"/>
          </ac:spMkLst>
        </pc:spChg>
      </pc:sldChg>
      <pc:sldChg chg="del">
        <pc:chgData name="Walter Meer" userId="S::walter.meer@swissshooting.ch::c705ea62-ac2a-4820-b24b-1a934c796e50" providerId="AD" clId="Web-{73734AB8-0902-AA91-FA25-9386223B3D41}" dt="2023-02-13T07:27:40.194" v="1"/>
        <pc:sldMkLst>
          <pc:docMk/>
          <pc:sldMk cId="356515193" sldId="281"/>
        </pc:sldMkLst>
      </pc:sldChg>
      <pc:sldChg chg="del">
        <pc:chgData name="Walter Meer" userId="S::walter.meer@swissshooting.ch::c705ea62-ac2a-4820-b24b-1a934c796e50" providerId="AD" clId="Web-{73734AB8-0902-AA91-FA25-9386223B3D41}" dt="2023-02-13T07:28:02.054" v="3"/>
        <pc:sldMkLst>
          <pc:docMk/>
          <pc:sldMk cId="2995991471" sldId="283"/>
        </pc:sldMkLst>
      </pc:sldChg>
      <pc:sldChg chg="del">
        <pc:chgData name="Walter Meer" userId="S::walter.meer@swissshooting.ch::c705ea62-ac2a-4820-b24b-1a934c796e50" providerId="AD" clId="Web-{73734AB8-0902-AA91-FA25-9386223B3D41}" dt="2023-02-13T07:27:32.819" v="0"/>
        <pc:sldMkLst>
          <pc:docMk/>
          <pc:sldMk cId="815753002" sldId="30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137" cy="512304"/>
          </a:xfrm>
          <a:prstGeom prst="rect">
            <a:avLst/>
          </a:prstGeom>
        </p:spPr>
        <p:txBody>
          <a:bodyPr vert="horz" lIns="94766" tIns="47383" rIns="94766" bIns="47383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0506" y="0"/>
            <a:ext cx="3077137" cy="512304"/>
          </a:xfrm>
          <a:prstGeom prst="rect">
            <a:avLst/>
          </a:prstGeom>
        </p:spPr>
        <p:txBody>
          <a:bodyPr vert="horz" lIns="94766" tIns="47383" rIns="94766" bIns="47383" rtlCol="0"/>
          <a:lstStyle>
            <a:lvl1pPr algn="r">
              <a:defRPr sz="1200"/>
            </a:lvl1pPr>
          </a:lstStyle>
          <a:p>
            <a:fld id="{F4946689-24F0-4BA9-9ED6-CE33A16BF5E6}" type="datetimeFigureOut">
              <a:rPr lang="de-CH" smtClean="0"/>
              <a:t>12.02.2023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722309"/>
            <a:ext cx="3077137" cy="512304"/>
          </a:xfrm>
          <a:prstGeom prst="rect">
            <a:avLst/>
          </a:prstGeom>
        </p:spPr>
        <p:txBody>
          <a:bodyPr vert="horz" lIns="94766" tIns="47383" rIns="94766" bIns="47383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0506" y="9722309"/>
            <a:ext cx="3077137" cy="512304"/>
          </a:xfrm>
          <a:prstGeom prst="rect">
            <a:avLst/>
          </a:prstGeom>
        </p:spPr>
        <p:txBody>
          <a:bodyPr vert="horz" lIns="94766" tIns="47383" rIns="94766" bIns="47383" rtlCol="0" anchor="b"/>
          <a:lstStyle>
            <a:lvl1pPr algn="r">
              <a:defRPr sz="1200"/>
            </a:lvl1pPr>
          </a:lstStyle>
          <a:p>
            <a:fld id="{7E4FF3D2-71ED-4B81-B4BE-2F25331CE980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81970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137" cy="512304"/>
          </a:xfrm>
          <a:prstGeom prst="rect">
            <a:avLst/>
          </a:prstGeom>
        </p:spPr>
        <p:txBody>
          <a:bodyPr vert="horz" lIns="94766" tIns="47383" rIns="94766" bIns="47383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0506" y="0"/>
            <a:ext cx="3077137" cy="512304"/>
          </a:xfrm>
          <a:prstGeom prst="rect">
            <a:avLst/>
          </a:prstGeom>
        </p:spPr>
        <p:txBody>
          <a:bodyPr vert="horz" lIns="94766" tIns="47383" rIns="94766" bIns="47383" rtlCol="0"/>
          <a:lstStyle>
            <a:lvl1pPr algn="r">
              <a:defRPr sz="1200"/>
            </a:lvl1pPr>
          </a:lstStyle>
          <a:p>
            <a:fld id="{8CF808B1-4AD4-4D3D-ADC2-8C33EBDEEEFD}" type="datetimeFigureOut">
              <a:rPr lang="de-CH" smtClean="0"/>
              <a:t>12.02.2023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6" tIns="47383" rIns="94766" bIns="47383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599" y="4861154"/>
            <a:ext cx="5680104" cy="4605821"/>
          </a:xfrm>
          <a:prstGeom prst="rect">
            <a:avLst/>
          </a:prstGeom>
        </p:spPr>
        <p:txBody>
          <a:bodyPr vert="horz" lIns="94766" tIns="47383" rIns="94766" bIns="47383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0674"/>
            <a:ext cx="3077137" cy="512303"/>
          </a:xfrm>
          <a:prstGeom prst="rect">
            <a:avLst/>
          </a:prstGeom>
        </p:spPr>
        <p:txBody>
          <a:bodyPr vert="horz" lIns="94766" tIns="47383" rIns="94766" bIns="47383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0506" y="9720674"/>
            <a:ext cx="3077137" cy="512303"/>
          </a:xfrm>
          <a:prstGeom prst="rect">
            <a:avLst/>
          </a:prstGeom>
        </p:spPr>
        <p:txBody>
          <a:bodyPr vert="horz" lIns="94766" tIns="47383" rIns="94766" bIns="47383" rtlCol="0" anchor="b"/>
          <a:lstStyle>
            <a:lvl1pPr algn="r">
              <a:defRPr sz="1200"/>
            </a:lvl1pPr>
          </a:lstStyle>
          <a:p>
            <a:fld id="{AF7902E9-953A-4FCC-BC3B-D3332FD40B91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93876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902E9-953A-4FCC-BC3B-D3332FD40B91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98314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902E9-953A-4FCC-BC3B-D3332FD40B91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91055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902E9-953A-4FCC-BC3B-D3332FD40B91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55588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902E9-953A-4FCC-BC3B-D3332FD40B91}" type="slidenum">
              <a:rPr lang="de-CH" smtClean="0"/>
              <a:t>20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50523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/>
          <p:cNvSpPr txBox="1"/>
          <p:nvPr/>
        </p:nvSpPr>
        <p:spPr>
          <a:xfrm>
            <a:off x="70449" y="4855381"/>
            <a:ext cx="1701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Ausbildung POC 2023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8604448" y="4852664"/>
            <a:ext cx="483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8B5F5202-047D-4B67-B651-530E531C9C49}" type="slidenum">
              <a:rPr lang="de-CH" sz="1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‹#›</a:t>
            </a:fld>
            <a:endParaRPr lang="de-CH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107504" y="4876006"/>
            <a:ext cx="8928992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 descr="SSV_LOGO_SH_ro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23478"/>
            <a:ext cx="648072" cy="654527"/>
          </a:xfrm>
          <a:prstGeom prst="rect">
            <a:avLst/>
          </a:prstGeom>
        </p:spPr>
      </p:pic>
      <p:cxnSp>
        <p:nvCxnSpPr>
          <p:cNvPr id="7" name="Gerade Verbindung 6"/>
          <p:cNvCxnSpPr/>
          <p:nvPr/>
        </p:nvCxnSpPr>
        <p:spPr>
          <a:xfrm>
            <a:off x="107504" y="843558"/>
            <a:ext cx="8928992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7675" indent="-447675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47675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382260-4EBE-A35E-1BAE-8BFE9CD38B22}"/>
              </a:ext>
            </a:extLst>
          </p:cNvPr>
          <p:cNvSpPr txBox="1"/>
          <p:nvPr/>
        </p:nvSpPr>
        <p:spPr>
          <a:xfrm>
            <a:off x="3106024" y="1609114"/>
            <a:ext cx="391765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latin typeface="Roboto"/>
                <a:ea typeface="Roboto"/>
                <a:cs typeface="Roboto"/>
              </a:rPr>
              <a:t>Accès</a:t>
            </a:r>
            <a:r>
              <a:rPr lang="en-US" sz="2400" dirty="0">
                <a:latin typeface="Roboto"/>
                <a:ea typeface="Roboto"/>
                <a:cs typeface="Roboto"/>
              </a:rPr>
              <a:t> pour </a:t>
            </a:r>
            <a:r>
              <a:rPr lang="en-US" sz="2400" dirty="0" err="1">
                <a:latin typeface="Roboto"/>
                <a:ea typeface="Roboto"/>
                <a:cs typeface="Roboto"/>
              </a:rPr>
              <a:t>une</a:t>
            </a:r>
            <a:r>
              <a:rPr lang="en-US" sz="2400" dirty="0">
                <a:latin typeface="Roboto"/>
                <a:ea typeface="Roboto"/>
                <a:cs typeface="Roboto"/>
              </a:rPr>
              <a:t> </a:t>
            </a:r>
            <a:r>
              <a:rPr lang="en-US" sz="2400" dirty="0" err="1">
                <a:latin typeface="Roboto"/>
                <a:ea typeface="Roboto"/>
                <a:cs typeface="Roboto"/>
              </a:rPr>
              <a:t>société</a:t>
            </a:r>
            <a:endParaRPr lang="en-US" sz="2400" dirty="0">
              <a:latin typeface="Roboto"/>
              <a:ea typeface="Roboto"/>
              <a:cs typeface="Roboto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23230F-9037-0F72-9D0B-493B17DCD030}"/>
              </a:ext>
            </a:extLst>
          </p:cNvPr>
          <p:cNvSpPr txBox="1"/>
          <p:nvPr/>
        </p:nvSpPr>
        <p:spPr>
          <a:xfrm>
            <a:off x="1793146" y="951626"/>
            <a:ext cx="596929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cs typeface="Calibri"/>
              </a:rPr>
              <a:t>POC SAT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52C1BC-85A4-C63C-DDE7-31444D77F37C}"/>
              </a:ext>
            </a:extLst>
          </p:cNvPr>
          <p:cNvSpPr txBox="1"/>
          <p:nvPr/>
        </p:nvSpPr>
        <p:spPr>
          <a:xfrm>
            <a:off x="235941" y="2422321"/>
            <a:ext cx="876387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cs typeface="Calibri"/>
              </a:rPr>
              <a:t>Courriel à </a:t>
            </a:r>
            <a:r>
              <a:rPr lang="en-US" sz="3600" dirty="0">
                <a:solidFill>
                  <a:srgbClr val="FF0000"/>
                </a:solidFill>
                <a:cs typeface="Calibri"/>
              </a:rPr>
              <a:t>ssvadmin@swissshooting.ch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838162-8B65-8B79-3F56-010944CCEB12}"/>
              </a:ext>
            </a:extLst>
          </p:cNvPr>
          <p:cNvSpPr txBox="1"/>
          <p:nvPr/>
        </p:nvSpPr>
        <p:spPr>
          <a:xfrm>
            <a:off x="1399912" y="3515511"/>
            <a:ext cx="624455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cs typeface="Calibri"/>
              </a:rPr>
              <a:t>J'ai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besoin</a:t>
            </a:r>
            <a:r>
              <a:rPr lang="en-US" sz="2400" dirty="0">
                <a:cs typeface="Calibri"/>
              </a:rPr>
              <a:t> du </a:t>
            </a:r>
            <a:r>
              <a:rPr lang="en-US" sz="2400" dirty="0" err="1">
                <a:cs typeface="Calibri"/>
              </a:rPr>
              <a:t>numéro</a:t>
            </a:r>
            <a:r>
              <a:rPr lang="en-US" sz="2400" dirty="0">
                <a:cs typeface="Calibri"/>
              </a:rPr>
              <a:t> de la </a:t>
            </a:r>
            <a:r>
              <a:rPr lang="en-US" sz="2400" dirty="0" err="1">
                <a:cs typeface="Calibri"/>
              </a:rPr>
              <a:t>société</a:t>
            </a:r>
            <a:r>
              <a:rPr lang="en-US" sz="2400" dirty="0">
                <a:cs typeface="Calibri"/>
              </a:rPr>
              <a:t> et de </a:t>
            </a:r>
            <a:r>
              <a:rPr lang="en-US" sz="2400" dirty="0" err="1">
                <a:cs typeface="Calibri"/>
              </a:rPr>
              <a:t>l'adresse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courriel</a:t>
            </a:r>
            <a:r>
              <a:rPr lang="en-US" sz="2400" dirty="0">
                <a:cs typeface="Calibri"/>
              </a:rPr>
              <a:t> de </a:t>
            </a:r>
            <a:r>
              <a:rPr lang="en-US" sz="2400" dirty="0" err="1">
                <a:cs typeface="Calibri"/>
              </a:rPr>
              <a:t>votre</a:t>
            </a:r>
            <a:r>
              <a:rPr lang="en-US" sz="2400" dirty="0">
                <a:cs typeface="Calibri"/>
              </a:rPr>
              <a:t> Login</a:t>
            </a:r>
          </a:p>
        </p:txBody>
      </p:sp>
    </p:spTree>
    <p:extLst>
      <p:ext uri="{BB962C8B-B14F-4D97-AF65-F5344CB8AC3E}">
        <p14:creationId xmlns:p14="http://schemas.microsoft.com/office/powerpoint/2010/main" val="3055377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018B99D1-5EBE-4D2D-EF20-04000604BC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038595"/>
              </p:ext>
            </p:extLst>
          </p:nvPr>
        </p:nvGraphicFramePr>
        <p:xfrm>
          <a:off x="1523999" y="0"/>
          <a:ext cx="6096001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1586311121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2951448362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9875932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400" b="1" dirty="0"/>
                        <a:t>Liste </a:t>
                      </a:r>
                      <a:r>
                        <a:rPr lang="de-CH" sz="2400" b="1" dirty="0" err="1"/>
                        <a:t>d’envoi</a:t>
                      </a:r>
                      <a:endParaRPr lang="de-CH" sz="2400" b="1" dirty="0"/>
                    </a:p>
                    <a:p>
                      <a:r>
                        <a:rPr lang="de-CH" sz="2400" b="1" dirty="0"/>
                        <a:t>Seeding-Liste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4610320"/>
                  </a:ext>
                </a:extLst>
              </a:tr>
            </a:tbl>
          </a:graphicData>
        </a:graphic>
      </p:graphicFrame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059582"/>
            <a:ext cx="8028384" cy="338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053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E5B280B6-E640-86D1-1678-E4BDA8715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259" y="771550"/>
            <a:ext cx="2228850" cy="275272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46B10B4-2415-2EE5-E21D-E35B6B41C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491" y="778173"/>
            <a:ext cx="7276042" cy="3875186"/>
          </a:xfrm>
          <a:prstGeom prst="rect">
            <a:avLst/>
          </a:prstGeom>
        </p:spPr>
      </p:pic>
      <p:sp>
        <p:nvSpPr>
          <p:cNvPr id="4" name="Flussdiagramm: Verbinder 3"/>
          <p:cNvSpPr/>
          <p:nvPr/>
        </p:nvSpPr>
        <p:spPr>
          <a:xfrm>
            <a:off x="8532440" y="3147814"/>
            <a:ext cx="288032" cy="376461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4CCB0EEA-4D93-B6EE-2CC3-8E9BC9CDE5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504501"/>
              </p:ext>
            </p:extLst>
          </p:nvPr>
        </p:nvGraphicFramePr>
        <p:xfrm>
          <a:off x="1500335" y="-2988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803886101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1155263528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28478403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 err="1"/>
                        <a:t>Sociétés</a:t>
                      </a:r>
                      <a:endParaRPr lang="de-CH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551424"/>
                  </a:ext>
                </a:extLst>
              </a:tr>
            </a:tbl>
          </a:graphicData>
        </a:graphic>
      </p:graphicFrame>
      <p:sp>
        <p:nvSpPr>
          <p:cNvPr id="6" name="Rechteck 5">
            <a:extLst>
              <a:ext uri="{FF2B5EF4-FFF2-40B4-BE49-F238E27FC236}">
                <a16:creationId xmlns:a16="http://schemas.microsoft.com/office/drawing/2014/main" id="{1C13C9A8-3F8D-42E3-A9D4-8ED7FE7FB28B}"/>
              </a:ext>
            </a:extLst>
          </p:cNvPr>
          <p:cNvSpPr/>
          <p:nvPr/>
        </p:nvSpPr>
        <p:spPr>
          <a:xfrm>
            <a:off x="0" y="2355726"/>
            <a:ext cx="161967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fik 27">
            <a:extLst>
              <a:ext uri="{FF2B5EF4-FFF2-40B4-BE49-F238E27FC236}">
                <a16:creationId xmlns:a16="http://schemas.microsoft.com/office/drawing/2014/main" id="{B82906D3-187D-676B-13EA-F47343319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2825632"/>
            <a:ext cx="3729037" cy="1652587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2CA4ACD6-1FBE-07C6-2C10-0D30002C8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880896"/>
            <a:ext cx="3852405" cy="851170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F6FCA6FD-98D4-6791-FDF7-B4802DC075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5" y="3624045"/>
            <a:ext cx="2994099" cy="1065824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326063" y="2124136"/>
            <a:ext cx="1768711" cy="87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Rechteck 5"/>
          <p:cNvSpPr/>
          <p:nvPr/>
        </p:nvSpPr>
        <p:spPr>
          <a:xfrm>
            <a:off x="323528" y="2912626"/>
            <a:ext cx="648072" cy="91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Rechteck 6"/>
          <p:cNvSpPr/>
          <p:nvPr/>
        </p:nvSpPr>
        <p:spPr>
          <a:xfrm>
            <a:off x="1835696" y="3147814"/>
            <a:ext cx="504056" cy="91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Rechteck 7"/>
          <p:cNvSpPr/>
          <p:nvPr/>
        </p:nvSpPr>
        <p:spPr>
          <a:xfrm flipV="1">
            <a:off x="342514" y="2600900"/>
            <a:ext cx="504056" cy="103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Rechteck 8"/>
          <p:cNvSpPr/>
          <p:nvPr/>
        </p:nvSpPr>
        <p:spPr>
          <a:xfrm>
            <a:off x="1726133" y="3625293"/>
            <a:ext cx="100811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Rechteck 10"/>
          <p:cNvSpPr/>
          <p:nvPr/>
        </p:nvSpPr>
        <p:spPr>
          <a:xfrm>
            <a:off x="3851920" y="4143273"/>
            <a:ext cx="2880320" cy="84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Rechteck 11"/>
          <p:cNvSpPr/>
          <p:nvPr/>
        </p:nvSpPr>
        <p:spPr>
          <a:xfrm>
            <a:off x="5915508" y="4371950"/>
            <a:ext cx="88874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" name="Ovale Legende 13"/>
          <p:cNvSpPr/>
          <p:nvPr/>
        </p:nvSpPr>
        <p:spPr>
          <a:xfrm>
            <a:off x="4691372" y="1758857"/>
            <a:ext cx="2448272" cy="922759"/>
          </a:xfrm>
          <a:prstGeom prst="wedgeEllipseCallout">
            <a:avLst>
              <a:gd name="adj1" fmla="val -13973"/>
              <a:gd name="adj2" fmla="val -12090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Est géré par</a:t>
            </a:r>
          </a:p>
          <a:p>
            <a:pPr algn="ctr"/>
            <a:r>
              <a:rPr lang="fr-FR" sz="1400" dirty="0">
                <a:solidFill>
                  <a:schemeClr val="tx1"/>
                </a:solidFill>
              </a:rPr>
              <a:t>l’Of </a:t>
            </a:r>
            <a:r>
              <a:rPr lang="fr-FR" sz="1400" dirty="0" err="1">
                <a:solidFill>
                  <a:schemeClr val="tx1"/>
                </a:solidFill>
              </a:rPr>
              <a:t>féd</a:t>
            </a:r>
            <a:r>
              <a:rPr lang="fr-FR" sz="1400" dirty="0">
                <a:solidFill>
                  <a:schemeClr val="tx1"/>
                </a:solidFill>
              </a:rPr>
              <a:t> de tir</a:t>
            </a:r>
          </a:p>
        </p:txBody>
      </p:sp>
      <p:sp>
        <p:nvSpPr>
          <p:cNvPr id="15" name="Rechteck 14"/>
          <p:cNvSpPr/>
          <p:nvPr/>
        </p:nvSpPr>
        <p:spPr>
          <a:xfrm>
            <a:off x="265237" y="2270294"/>
            <a:ext cx="1728192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6" name="Rechteck 15"/>
          <p:cNvSpPr/>
          <p:nvPr/>
        </p:nvSpPr>
        <p:spPr>
          <a:xfrm>
            <a:off x="312156" y="4307038"/>
            <a:ext cx="2232247" cy="82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7" name="Rechteck 16"/>
          <p:cNvSpPr/>
          <p:nvPr/>
        </p:nvSpPr>
        <p:spPr>
          <a:xfrm>
            <a:off x="1811047" y="4515293"/>
            <a:ext cx="634355" cy="1571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9546" y="2858264"/>
            <a:ext cx="673499" cy="199896"/>
          </a:xfrm>
          <a:prstGeom prst="rect">
            <a:avLst/>
          </a:prstGeom>
        </p:spPr>
      </p:pic>
      <p:graphicFrame>
        <p:nvGraphicFramePr>
          <p:cNvPr id="18" name="Tabelle 17">
            <a:extLst>
              <a:ext uri="{FF2B5EF4-FFF2-40B4-BE49-F238E27FC236}">
                <a16:creationId xmlns:a16="http://schemas.microsoft.com/office/drawing/2014/main" id="{6E176A82-04E7-D152-B7F0-5EE78E2898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243095"/>
              </p:ext>
            </p:extLst>
          </p:nvPr>
        </p:nvGraphicFramePr>
        <p:xfrm>
          <a:off x="1523999" y="-26885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803886101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1155263528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28478403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 err="1"/>
                        <a:t>Sociétés</a:t>
                      </a:r>
                      <a:endParaRPr lang="de-CH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551424"/>
                  </a:ext>
                </a:extLst>
              </a:tr>
            </a:tbl>
          </a:graphicData>
        </a:graphic>
      </p:graphicFrame>
      <p:pic>
        <p:nvPicPr>
          <p:cNvPr id="21" name="Grafik 20">
            <a:extLst>
              <a:ext uri="{FF2B5EF4-FFF2-40B4-BE49-F238E27FC236}">
                <a16:creationId xmlns:a16="http://schemas.microsoft.com/office/drawing/2014/main" id="{C9E6E56D-97B6-F0A9-ED0A-D5D437F0F6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893" y="800247"/>
            <a:ext cx="3345996" cy="2890104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3059832" y="1241987"/>
            <a:ext cx="430318" cy="1776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080D9219-DF10-3BDE-6FF2-57902ADD5E80}"/>
              </a:ext>
            </a:extLst>
          </p:cNvPr>
          <p:cNvSpPr/>
          <p:nvPr/>
        </p:nvSpPr>
        <p:spPr>
          <a:xfrm>
            <a:off x="3075279" y="2217480"/>
            <a:ext cx="430318" cy="1776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19098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326063" y="2124136"/>
            <a:ext cx="1768711" cy="87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Rechteck 5"/>
          <p:cNvSpPr/>
          <p:nvPr/>
        </p:nvSpPr>
        <p:spPr>
          <a:xfrm>
            <a:off x="323528" y="2912626"/>
            <a:ext cx="648072" cy="91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Rechteck 6"/>
          <p:cNvSpPr/>
          <p:nvPr/>
        </p:nvSpPr>
        <p:spPr>
          <a:xfrm>
            <a:off x="1835696" y="3147814"/>
            <a:ext cx="504056" cy="91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Rechteck 7"/>
          <p:cNvSpPr/>
          <p:nvPr/>
        </p:nvSpPr>
        <p:spPr>
          <a:xfrm flipV="1">
            <a:off x="342514" y="2600900"/>
            <a:ext cx="504056" cy="103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Rechteck 8"/>
          <p:cNvSpPr/>
          <p:nvPr/>
        </p:nvSpPr>
        <p:spPr>
          <a:xfrm>
            <a:off x="1726133" y="3625293"/>
            <a:ext cx="100811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Rechteck 10"/>
          <p:cNvSpPr/>
          <p:nvPr/>
        </p:nvSpPr>
        <p:spPr>
          <a:xfrm>
            <a:off x="3851920" y="4143273"/>
            <a:ext cx="2880320" cy="84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Rechteck 11"/>
          <p:cNvSpPr/>
          <p:nvPr/>
        </p:nvSpPr>
        <p:spPr>
          <a:xfrm>
            <a:off x="5915508" y="4371950"/>
            <a:ext cx="88874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5" name="Rechteck 14"/>
          <p:cNvSpPr/>
          <p:nvPr/>
        </p:nvSpPr>
        <p:spPr>
          <a:xfrm>
            <a:off x="265237" y="2270294"/>
            <a:ext cx="1728192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6" name="Rechteck 15"/>
          <p:cNvSpPr/>
          <p:nvPr/>
        </p:nvSpPr>
        <p:spPr>
          <a:xfrm>
            <a:off x="302545" y="4227934"/>
            <a:ext cx="2232247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7" name="Rechteck 16"/>
          <p:cNvSpPr/>
          <p:nvPr/>
        </p:nvSpPr>
        <p:spPr>
          <a:xfrm>
            <a:off x="1993429" y="4458004"/>
            <a:ext cx="634355" cy="130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6908842A-5D0E-7436-AEDA-148318BA67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88166"/>
              </p:ext>
            </p:extLst>
          </p:nvPr>
        </p:nvGraphicFramePr>
        <p:xfrm>
          <a:off x="1547664" y="9904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803886101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1155263528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28478403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 err="1"/>
                        <a:t>Sociétés</a:t>
                      </a:r>
                      <a:endParaRPr lang="de-CH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551424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4466C593-6030-BF67-B623-BC7C1A104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663605"/>
            <a:ext cx="7488832" cy="188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091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45768E06-7893-1335-A20E-F8C9B8DC6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544" y="860600"/>
            <a:ext cx="4466188" cy="3881197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326063" y="2124136"/>
            <a:ext cx="1768711" cy="87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Rechteck 5"/>
          <p:cNvSpPr/>
          <p:nvPr/>
        </p:nvSpPr>
        <p:spPr>
          <a:xfrm>
            <a:off x="323528" y="2912626"/>
            <a:ext cx="648072" cy="91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Rechteck 6"/>
          <p:cNvSpPr/>
          <p:nvPr/>
        </p:nvSpPr>
        <p:spPr>
          <a:xfrm>
            <a:off x="1835696" y="3147814"/>
            <a:ext cx="504056" cy="91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Rechteck 7"/>
          <p:cNvSpPr/>
          <p:nvPr/>
        </p:nvSpPr>
        <p:spPr>
          <a:xfrm flipV="1">
            <a:off x="342514" y="2600900"/>
            <a:ext cx="504056" cy="103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Rechteck 8"/>
          <p:cNvSpPr/>
          <p:nvPr/>
        </p:nvSpPr>
        <p:spPr>
          <a:xfrm>
            <a:off x="1726133" y="3625293"/>
            <a:ext cx="100811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Rechteck 10"/>
          <p:cNvSpPr/>
          <p:nvPr/>
        </p:nvSpPr>
        <p:spPr>
          <a:xfrm>
            <a:off x="3851920" y="4143273"/>
            <a:ext cx="2880320" cy="84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Rechteck 11"/>
          <p:cNvSpPr/>
          <p:nvPr/>
        </p:nvSpPr>
        <p:spPr>
          <a:xfrm>
            <a:off x="5915508" y="4371950"/>
            <a:ext cx="88874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5" name="Rechteck 14"/>
          <p:cNvSpPr/>
          <p:nvPr/>
        </p:nvSpPr>
        <p:spPr>
          <a:xfrm>
            <a:off x="265237" y="2270294"/>
            <a:ext cx="1728192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6908842A-5D0E-7436-AEDA-148318BA67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643860"/>
              </p:ext>
            </p:extLst>
          </p:nvPr>
        </p:nvGraphicFramePr>
        <p:xfrm>
          <a:off x="1547664" y="9904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803886101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1155263528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28478403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 err="1"/>
                        <a:t>Sociétés</a:t>
                      </a:r>
                      <a:endParaRPr lang="de-CH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551424"/>
                  </a:ext>
                </a:extLst>
              </a:tr>
            </a:tbl>
          </a:graphicData>
        </a:graphic>
      </p:graphicFrame>
      <p:sp>
        <p:nvSpPr>
          <p:cNvPr id="10" name="Sprechblase: oval 9">
            <a:extLst>
              <a:ext uri="{FF2B5EF4-FFF2-40B4-BE49-F238E27FC236}">
                <a16:creationId xmlns:a16="http://schemas.microsoft.com/office/drawing/2014/main" id="{08D6FE13-39D2-5473-8A7B-82F32316F7E2}"/>
              </a:ext>
            </a:extLst>
          </p:cNvPr>
          <p:cNvSpPr/>
          <p:nvPr/>
        </p:nvSpPr>
        <p:spPr>
          <a:xfrm>
            <a:off x="5935060" y="3147814"/>
            <a:ext cx="2711625" cy="1656184"/>
          </a:xfrm>
          <a:prstGeom prst="wedgeEllipseCallout">
            <a:avLst>
              <a:gd name="adj1" fmla="val -172450"/>
              <a:gd name="adj2" fmla="val 2848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/>
                </a:solidFill>
              </a:rPr>
              <a:t>Attribution à une sous-fédération, celle-ci ne peut être saisie qu'après le </a:t>
            </a:r>
            <a:r>
              <a:rPr lang="fr-CH" dirty="0" err="1">
                <a:solidFill>
                  <a:schemeClr val="tx1"/>
                </a:solidFill>
              </a:rPr>
              <a:t>GoLive</a:t>
            </a:r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7D81AAA-C76E-9105-5678-CB6154CB2EFE}"/>
              </a:ext>
            </a:extLst>
          </p:cNvPr>
          <p:cNvSpPr txBox="1"/>
          <p:nvPr/>
        </p:nvSpPr>
        <p:spPr>
          <a:xfrm>
            <a:off x="1410216" y="4536806"/>
            <a:ext cx="2880320" cy="27699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CH" sz="1200" dirty="0"/>
              <a:t>1.02.5 </a:t>
            </a:r>
            <a:r>
              <a:rPr lang="de-CH" sz="1200" dirty="0" err="1"/>
              <a:t>Seeländischer</a:t>
            </a:r>
            <a:r>
              <a:rPr lang="de-CH" sz="1200" dirty="0"/>
              <a:t> Schiesssportverband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75EFD2F7-F343-A53C-7844-9598FA50E3F2}"/>
              </a:ext>
            </a:extLst>
          </p:cNvPr>
          <p:cNvSpPr/>
          <p:nvPr/>
        </p:nvSpPr>
        <p:spPr>
          <a:xfrm>
            <a:off x="1439544" y="4282900"/>
            <a:ext cx="118824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85261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323528" y="2643758"/>
            <a:ext cx="187220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Rechteck 5"/>
          <p:cNvSpPr/>
          <p:nvPr/>
        </p:nvSpPr>
        <p:spPr>
          <a:xfrm>
            <a:off x="323528" y="2912626"/>
            <a:ext cx="648072" cy="91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Rechteck 6"/>
          <p:cNvSpPr/>
          <p:nvPr/>
        </p:nvSpPr>
        <p:spPr>
          <a:xfrm>
            <a:off x="1835696" y="3147814"/>
            <a:ext cx="504056" cy="91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Rechteck 7"/>
          <p:cNvSpPr/>
          <p:nvPr/>
        </p:nvSpPr>
        <p:spPr>
          <a:xfrm>
            <a:off x="323528" y="3363838"/>
            <a:ext cx="504056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Rechteck 8"/>
          <p:cNvSpPr/>
          <p:nvPr/>
        </p:nvSpPr>
        <p:spPr>
          <a:xfrm>
            <a:off x="1835696" y="4071265"/>
            <a:ext cx="100811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Rechteck 10"/>
          <p:cNvSpPr/>
          <p:nvPr/>
        </p:nvSpPr>
        <p:spPr>
          <a:xfrm>
            <a:off x="3851920" y="4143273"/>
            <a:ext cx="2880320" cy="84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Rechteck 11"/>
          <p:cNvSpPr/>
          <p:nvPr/>
        </p:nvSpPr>
        <p:spPr>
          <a:xfrm>
            <a:off x="5915508" y="4371950"/>
            <a:ext cx="88874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5" name="Rechteck 14"/>
          <p:cNvSpPr/>
          <p:nvPr/>
        </p:nvSpPr>
        <p:spPr>
          <a:xfrm>
            <a:off x="4716016" y="1419622"/>
            <a:ext cx="1512168" cy="3312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6" name="Ovale Legende 15"/>
          <p:cNvSpPr/>
          <p:nvPr/>
        </p:nvSpPr>
        <p:spPr>
          <a:xfrm>
            <a:off x="647564" y="1469304"/>
            <a:ext cx="2213238" cy="1966542"/>
          </a:xfrm>
          <a:prstGeom prst="wedgeEllipseCallout">
            <a:avLst>
              <a:gd name="adj1" fmla="val 61469"/>
              <a:gd name="adj2" fmla="val -5806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activités sont gérées sous la personne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5D4A6D4B-3462-2E18-030A-876502C20A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798003"/>
              </p:ext>
            </p:extLst>
          </p:nvPr>
        </p:nvGraphicFramePr>
        <p:xfrm>
          <a:off x="1523999" y="-1212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803886101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1155263528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28478403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 err="1"/>
                        <a:t>Sociétés</a:t>
                      </a:r>
                      <a:endParaRPr lang="de-CH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551424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A293D9AF-0345-CAB4-5328-27CB2D097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928219"/>
            <a:ext cx="4402936" cy="3821838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C703254A-1820-12AE-0F03-0FBC29748DA9}"/>
              </a:ext>
            </a:extLst>
          </p:cNvPr>
          <p:cNvSpPr/>
          <p:nvPr/>
        </p:nvSpPr>
        <p:spPr>
          <a:xfrm>
            <a:off x="5148064" y="1419622"/>
            <a:ext cx="2016224" cy="3312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15978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C9A881F2-A898-E78A-3CDF-5CFABC3D6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860" y="1052966"/>
            <a:ext cx="6625928" cy="101137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05B1824-9103-37B9-3B18-CFA4DCFAA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259" y="771550"/>
            <a:ext cx="2228850" cy="2752725"/>
          </a:xfrm>
          <a:prstGeom prst="rect">
            <a:avLst/>
          </a:prstGeom>
        </p:spPr>
      </p:pic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14FDAD43-378A-59A6-8F58-6EC98289A1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837655"/>
              </p:ext>
            </p:extLst>
          </p:nvPr>
        </p:nvGraphicFramePr>
        <p:xfrm>
          <a:off x="1523999" y="0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4217967970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603390196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9362109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b="1" dirty="0" err="1">
                          <a:solidFill>
                            <a:schemeClr val="tx1"/>
                          </a:solidFill>
                        </a:rPr>
                        <a:t>Personnes</a:t>
                      </a:r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198742"/>
                  </a:ext>
                </a:extLst>
              </a:tr>
            </a:tbl>
          </a:graphicData>
        </a:graphic>
      </p:graphicFrame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600A7333-B69E-11A0-A149-F467C8ACE5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435389"/>
              </p:ext>
            </p:extLst>
          </p:nvPr>
        </p:nvGraphicFramePr>
        <p:xfrm>
          <a:off x="1523998" y="436758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2652041287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409798193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28240233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C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/>
                        <a:t>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 err="1"/>
                        <a:t>Données</a:t>
                      </a:r>
                      <a:r>
                        <a:rPr lang="de-CH" sz="2400" b="1" dirty="0"/>
                        <a:t> de la </a:t>
                      </a:r>
                      <a:r>
                        <a:rPr lang="de-CH" sz="2400" b="1" dirty="0" err="1"/>
                        <a:t>personne</a:t>
                      </a:r>
                      <a:endParaRPr lang="de-CH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9676175"/>
                  </a:ext>
                </a:extLst>
              </a:tr>
            </a:tbl>
          </a:graphicData>
        </a:graphic>
      </p:graphicFrame>
      <p:sp>
        <p:nvSpPr>
          <p:cNvPr id="7" name="Ovale Legende 6"/>
          <p:cNvSpPr/>
          <p:nvPr/>
        </p:nvSpPr>
        <p:spPr>
          <a:xfrm>
            <a:off x="3347864" y="3096861"/>
            <a:ext cx="4032448" cy="1491113"/>
          </a:xfrm>
          <a:prstGeom prst="wedgeEllipseCallout">
            <a:avLst>
              <a:gd name="adj1" fmla="val -62625"/>
              <a:gd name="adj2" fmla="val -11775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rgbClr val="FF0000"/>
                </a:solidFill>
              </a:rPr>
              <a:t>Nouveau numéro de personne</a:t>
            </a:r>
            <a:br>
              <a:rPr lang="fr-CH" dirty="0">
                <a:solidFill>
                  <a:srgbClr val="FF0000"/>
                </a:solidFill>
              </a:rPr>
            </a:br>
            <a:r>
              <a:rPr lang="fr-CH" dirty="0">
                <a:solidFill>
                  <a:schemeClr val="tx1"/>
                </a:solidFill>
              </a:rPr>
              <a:t>Numéro de licence et d'adresse uniquement </a:t>
            </a:r>
            <a:br>
              <a:rPr lang="fr-CH" dirty="0">
                <a:solidFill>
                  <a:schemeClr val="tx1"/>
                </a:solidFill>
              </a:rPr>
            </a:br>
            <a:r>
              <a:rPr lang="fr-CH" dirty="0">
                <a:solidFill>
                  <a:schemeClr val="tx1"/>
                </a:solidFill>
              </a:rPr>
              <a:t>pour la FST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3D0B7F70-40C1-418A-8335-F6BC463D2B57}"/>
              </a:ext>
            </a:extLst>
          </p:cNvPr>
          <p:cNvSpPr/>
          <p:nvPr/>
        </p:nvSpPr>
        <p:spPr>
          <a:xfrm>
            <a:off x="84826" y="2819357"/>
            <a:ext cx="1416494" cy="2775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26282CB-77B6-1EBD-D604-A1EB8A18828F}"/>
              </a:ext>
            </a:extLst>
          </p:cNvPr>
          <p:cNvSpPr/>
          <p:nvPr/>
        </p:nvSpPr>
        <p:spPr>
          <a:xfrm>
            <a:off x="8244408" y="1558650"/>
            <a:ext cx="761107" cy="2930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67286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DDE9F399-CD3A-873E-78C9-483E72F2E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98" y="884438"/>
            <a:ext cx="4375671" cy="3929848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467544" y="2643758"/>
            <a:ext cx="7992888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Rechteck 6"/>
          <p:cNvSpPr/>
          <p:nvPr/>
        </p:nvSpPr>
        <p:spPr>
          <a:xfrm>
            <a:off x="3792183" y="1599643"/>
            <a:ext cx="713656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6220" y="2643758"/>
            <a:ext cx="737680" cy="170703"/>
          </a:xfrm>
          <a:prstGeom prst="rect">
            <a:avLst/>
          </a:prstGeom>
        </p:spPr>
      </p:pic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44C0E282-9943-7F04-C7F5-13E5774309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176539"/>
              </p:ext>
            </p:extLst>
          </p:nvPr>
        </p:nvGraphicFramePr>
        <p:xfrm>
          <a:off x="1541068" y="0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4217967970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603390196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9362109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b="1" dirty="0" err="1">
                          <a:solidFill>
                            <a:schemeClr val="tx1"/>
                          </a:solidFill>
                        </a:rPr>
                        <a:t>Personnes</a:t>
                      </a:r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198742"/>
                  </a:ext>
                </a:extLst>
              </a:tr>
            </a:tbl>
          </a:graphicData>
        </a:graphic>
      </p:graphicFrame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D4FBFB30-45D4-CA9A-F93B-7B29FC9A97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37341"/>
              </p:ext>
            </p:extLst>
          </p:nvPr>
        </p:nvGraphicFramePr>
        <p:xfrm>
          <a:off x="1541068" y="415515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2652041287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409798193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28240233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2400" b="1" noProof="0" dirty="0">
                          <a:solidFill>
                            <a:schemeClr val="bg1"/>
                          </a:solidFill>
                        </a:rPr>
                        <a:t>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2400" b="1" noProof="0" dirty="0">
                          <a:solidFill>
                            <a:schemeClr val="bg1"/>
                          </a:solidFill>
                        </a:rPr>
                        <a:t>Données de la personne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9676175"/>
                  </a:ext>
                </a:extLst>
              </a:tr>
            </a:tbl>
          </a:graphicData>
        </a:graphic>
      </p:graphicFrame>
      <p:sp>
        <p:nvSpPr>
          <p:cNvPr id="2" name="Ellipse 1"/>
          <p:cNvSpPr/>
          <p:nvPr/>
        </p:nvSpPr>
        <p:spPr>
          <a:xfrm>
            <a:off x="158233" y="2067694"/>
            <a:ext cx="504056" cy="2214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Ovale Legende 10"/>
          <p:cNvSpPr/>
          <p:nvPr/>
        </p:nvSpPr>
        <p:spPr>
          <a:xfrm>
            <a:off x="1900708" y="843559"/>
            <a:ext cx="3907214" cy="648072"/>
          </a:xfrm>
          <a:prstGeom prst="wedgeEllipseCallout">
            <a:avLst>
              <a:gd name="adj1" fmla="val -81808"/>
              <a:gd name="adj2" fmla="val 15804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err="1">
                <a:solidFill>
                  <a:schemeClr val="tx1"/>
                </a:solidFill>
              </a:rPr>
              <a:t>Numéro</a:t>
            </a:r>
            <a:r>
              <a:rPr lang="de-CH" dirty="0">
                <a:solidFill>
                  <a:schemeClr val="tx1"/>
                </a:solidFill>
              </a:rPr>
              <a:t> de la </a:t>
            </a:r>
            <a:r>
              <a:rPr lang="de-CH" dirty="0" err="1">
                <a:solidFill>
                  <a:schemeClr val="tx1"/>
                </a:solidFill>
              </a:rPr>
              <a:t>personne</a:t>
            </a:r>
            <a:endParaRPr lang="de-CH" dirty="0">
              <a:solidFill>
                <a:schemeClr val="tx1"/>
              </a:solidFill>
            </a:endParaRP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14E9FD7A-0060-C493-5E94-EF9E450A36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8163" y="1466541"/>
            <a:ext cx="3907214" cy="2419920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>
          <a:xfrm>
            <a:off x="6537478" y="3592297"/>
            <a:ext cx="13728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dirty="0"/>
              <a:t>N° d’adresse</a:t>
            </a:r>
            <a:br>
              <a:rPr lang="fr-CH" dirty="0"/>
            </a:br>
            <a:r>
              <a:rPr lang="fr-CH" dirty="0"/>
              <a:t>et de licence</a:t>
            </a:r>
          </a:p>
        </p:txBody>
      </p:sp>
      <p:sp>
        <p:nvSpPr>
          <p:cNvPr id="9" name="Rechteck 8"/>
          <p:cNvSpPr/>
          <p:nvPr/>
        </p:nvSpPr>
        <p:spPr>
          <a:xfrm>
            <a:off x="7811026" y="1599643"/>
            <a:ext cx="713656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C4662192-40BC-1F9E-3AC3-170B9B49144A}"/>
              </a:ext>
            </a:extLst>
          </p:cNvPr>
          <p:cNvSpPr/>
          <p:nvPr/>
        </p:nvSpPr>
        <p:spPr>
          <a:xfrm>
            <a:off x="7869212" y="3056757"/>
            <a:ext cx="713656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Ovale Legende 12"/>
          <p:cNvSpPr/>
          <p:nvPr/>
        </p:nvSpPr>
        <p:spPr>
          <a:xfrm>
            <a:off x="6390945" y="3477640"/>
            <a:ext cx="1952955" cy="864096"/>
          </a:xfrm>
          <a:prstGeom prst="wedgeEllipseCallout">
            <a:avLst>
              <a:gd name="adj1" fmla="val -120085"/>
              <a:gd name="adj2" fmla="val -6004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de-CH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480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BDA0B72F-5B2E-2CC5-20E9-3897D8DD3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592749"/>
            <a:ext cx="4244920" cy="779201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998BBC3-C0E7-D7B8-1744-90ED31DCCB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291" y="872793"/>
            <a:ext cx="4336149" cy="2783973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4197597" y="1315605"/>
            <a:ext cx="181803" cy="12254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Rechteck 4"/>
          <p:cNvSpPr/>
          <p:nvPr/>
        </p:nvSpPr>
        <p:spPr>
          <a:xfrm>
            <a:off x="4197596" y="3219822"/>
            <a:ext cx="230387" cy="1918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Rechteck 5"/>
          <p:cNvSpPr/>
          <p:nvPr/>
        </p:nvSpPr>
        <p:spPr>
          <a:xfrm>
            <a:off x="3707904" y="3672091"/>
            <a:ext cx="79208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AC020471-96EC-FFD1-5F6E-FA7CC191EF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431615"/>
              </p:ext>
            </p:extLst>
          </p:nvPr>
        </p:nvGraphicFramePr>
        <p:xfrm>
          <a:off x="1523999" y="-4557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4217967970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603390196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9362109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b="1" dirty="0" err="1">
                          <a:solidFill>
                            <a:schemeClr val="tx1"/>
                          </a:solidFill>
                        </a:rPr>
                        <a:t>Personnes</a:t>
                      </a:r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198742"/>
                  </a:ext>
                </a:extLst>
              </a:tr>
            </a:tbl>
          </a:graphicData>
        </a:graphic>
      </p:graphicFrame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DB8711E6-7E7B-1FA9-9774-3568DE90B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613763"/>
              </p:ext>
            </p:extLst>
          </p:nvPr>
        </p:nvGraphicFramePr>
        <p:xfrm>
          <a:off x="1523999" y="438255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2333653031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3561559311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116842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2400" b="1" noProof="0" dirty="0">
                          <a:solidFill>
                            <a:schemeClr val="bg1"/>
                          </a:solidFill>
                        </a:rPr>
                        <a:t>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2400" b="1" noProof="0" dirty="0">
                          <a:solidFill>
                            <a:schemeClr val="bg1"/>
                          </a:solidFill>
                        </a:rPr>
                        <a:t>Données de la personne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915563"/>
                  </a:ext>
                </a:extLst>
              </a:tr>
            </a:tbl>
          </a:graphicData>
        </a:graphic>
      </p:graphicFrame>
      <p:pic>
        <p:nvPicPr>
          <p:cNvPr id="10" name="Grafik 9">
            <a:extLst>
              <a:ext uri="{FF2B5EF4-FFF2-40B4-BE49-F238E27FC236}">
                <a16:creationId xmlns:a16="http://schemas.microsoft.com/office/drawing/2014/main" id="{4F6F0279-2520-8567-B521-4A113192AD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2619" y="1627728"/>
            <a:ext cx="4523878" cy="2845387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CFE94A0-2009-8D9E-65C8-49C1AFB041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4227934"/>
            <a:ext cx="4320480" cy="941149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630E0E9F-A872-C316-EF37-FBCF74EFFA07}"/>
              </a:ext>
            </a:extLst>
          </p:cNvPr>
          <p:cNvSpPr/>
          <p:nvPr/>
        </p:nvSpPr>
        <p:spPr>
          <a:xfrm>
            <a:off x="3764953" y="4217823"/>
            <a:ext cx="79208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70158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97CBC78C-262F-67D2-E685-05FFE0A535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265218"/>
              </p:ext>
            </p:extLst>
          </p:nvPr>
        </p:nvGraphicFramePr>
        <p:xfrm>
          <a:off x="1522751" y="-13353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4217967970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603390196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9362109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b="1" dirty="0" err="1">
                          <a:solidFill>
                            <a:schemeClr val="tx1"/>
                          </a:solidFill>
                        </a:rPr>
                        <a:t>Personnes</a:t>
                      </a:r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198742"/>
                  </a:ext>
                </a:extLst>
              </a:tr>
            </a:tbl>
          </a:graphicData>
        </a:graphic>
      </p:graphicFrame>
      <p:graphicFrame>
        <p:nvGraphicFramePr>
          <p:cNvPr id="12" name="Tabelle 11">
            <a:extLst>
              <a:ext uri="{FF2B5EF4-FFF2-40B4-BE49-F238E27FC236}">
                <a16:creationId xmlns:a16="http://schemas.microsoft.com/office/drawing/2014/main" id="{7B679A8F-EBEE-53E1-1685-C9C50DDCF5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507717"/>
              </p:ext>
            </p:extLst>
          </p:nvPr>
        </p:nvGraphicFramePr>
        <p:xfrm>
          <a:off x="1523999" y="430911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772971343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1721753884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023272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bg1"/>
                          </a:solidFill>
                        </a:rPr>
                        <a:t>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2400" b="1" dirty="0">
                          <a:solidFill>
                            <a:schemeClr val="bg1"/>
                          </a:solidFill>
                        </a:rPr>
                        <a:t>Affiliation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997417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D5335524-1443-FB9E-D780-70D78B1B7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15" y="987574"/>
            <a:ext cx="5357664" cy="3625098"/>
          </a:xfrm>
          <a:prstGeom prst="rect">
            <a:avLst/>
          </a:prstGeom>
        </p:spPr>
      </p:pic>
      <p:sp>
        <p:nvSpPr>
          <p:cNvPr id="6" name="Sprechblase: oval 5">
            <a:extLst>
              <a:ext uri="{FF2B5EF4-FFF2-40B4-BE49-F238E27FC236}">
                <a16:creationId xmlns:a16="http://schemas.microsoft.com/office/drawing/2014/main" id="{5AA4299E-1A32-5065-AC7B-871F250CB9D4}"/>
              </a:ext>
            </a:extLst>
          </p:cNvPr>
          <p:cNvSpPr/>
          <p:nvPr/>
        </p:nvSpPr>
        <p:spPr>
          <a:xfrm>
            <a:off x="6228184" y="3003798"/>
            <a:ext cx="2808312" cy="1080120"/>
          </a:xfrm>
          <a:prstGeom prst="wedgeEllipseCallout">
            <a:avLst>
              <a:gd name="adj1" fmla="val -73334"/>
              <a:gd name="adj2" fmla="val -312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La date de sortie doit être saisie</a:t>
            </a:r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9A6D7141-7B11-EBC6-EF00-9D22038EE1C0}"/>
              </a:ext>
            </a:extLst>
          </p:cNvPr>
          <p:cNvCxnSpPr/>
          <p:nvPr/>
        </p:nvCxnSpPr>
        <p:spPr>
          <a:xfrm flipH="1" flipV="1">
            <a:off x="2051720" y="3363838"/>
            <a:ext cx="3384376" cy="1440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hteck 3">
            <a:extLst>
              <a:ext uri="{FF2B5EF4-FFF2-40B4-BE49-F238E27FC236}">
                <a16:creationId xmlns:a16="http://schemas.microsoft.com/office/drawing/2014/main" id="{39B7FDD8-7FFF-2EA2-605C-D526675ACCDF}"/>
              </a:ext>
            </a:extLst>
          </p:cNvPr>
          <p:cNvSpPr/>
          <p:nvPr/>
        </p:nvSpPr>
        <p:spPr>
          <a:xfrm>
            <a:off x="1187624" y="3291830"/>
            <a:ext cx="828813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BDECD8D-8B5B-78BA-A462-64081BB5F80E}"/>
              </a:ext>
            </a:extLst>
          </p:cNvPr>
          <p:cNvSpPr/>
          <p:nvPr/>
        </p:nvSpPr>
        <p:spPr>
          <a:xfrm>
            <a:off x="1222907" y="3939902"/>
            <a:ext cx="828813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67130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F7804B57-82D2-90CD-91D9-3456E46565C2}"/>
              </a:ext>
            </a:extLst>
          </p:cNvPr>
          <p:cNvSpPr txBox="1"/>
          <p:nvPr/>
        </p:nvSpPr>
        <p:spPr>
          <a:xfrm>
            <a:off x="2267744" y="123478"/>
            <a:ext cx="46085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Thèmes</a:t>
            </a:r>
            <a:endParaRPr kumimoji="0" lang="fr-C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FF1DB6A1-35B0-9F94-0E1E-AAAD221025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037179"/>
              </p:ext>
            </p:extLst>
          </p:nvPr>
        </p:nvGraphicFramePr>
        <p:xfrm>
          <a:off x="1331640" y="987574"/>
          <a:ext cx="648072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3639119538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584453884"/>
                    </a:ext>
                  </a:extLst>
                </a:gridCol>
                <a:gridCol w="5328592">
                  <a:extLst>
                    <a:ext uri="{9D8B030D-6E8A-4147-A177-3AD203B41FA5}">
                      <a16:colId xmlns:a16="http://schemas.microsoft.com/office/drawing/2014/main" val="16925757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CH" sz="2400" b="1" noProof="0" dirty="0">
                          <a:solidFill>
                            <a:schemeClr val="tx1"/>
                          </a:solidFill>
                        </a:rPr>
                        <a:t>1.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H" sz="24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sz="2400" b="1" noProof="0" dirty="0">
                          <a:solidFill>
                            <a:schemeClr val="tx1"/>
                          </a:solidFill>
                        </a:rPr>
                        <a:t>Utilisateur, droits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74326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fr-CH" sz="24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2400" b="1" noProof="0" dirty="0"/>
                        <a:t>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2400" b="1" noProof="0" dirty="0"/>
                        <a:t>SCT / SF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02226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fr-CH" sz="24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2400" b="1" noProof="0" dirty="0"/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2400" b="1" noProof="0" dirty="0"/>
                        <a:t>Sociétés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51065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CH" sz="2400" b="1" noProof="0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H" sz="24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2400" b="1" noProof="0" dirty="0"/>
                        <a:t>Liste d'envoi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37412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CH" sz="2400" b="1" noProof="0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H" sz="24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2400" b="1" noProof="0" dirty="0"/>
                        <a:t>Sociétés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45751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CH" sz="2400" b="1" noProof="0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H" sz="24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2400" b="1" noProof="0" dirty="0"/>
                        <a:t>Personnes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89293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fr-CH" sz="24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2400" b="1" noProof="0" dirty="0"/>
                        <a:t>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2400" b="1" noProof="0" dirty="0"/>
                        <a:t>Données de la personne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7407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fr-CH" sz="24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2400" b="1" noProof="0" dirty="0"/>
                        <a:t>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2400" b="1" noProof="0" dirty="0"/>
                        <a:t>Affiliation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33371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61533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F73D0F10-4E68-BDD0-677A-53020D67E3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365118"/>
              </p:ext>
            </p:extLst>
          </p:nvPr>
        </p:nvGraphicFramePr>
        <p:xfrm>
          <a:off x="1523999" y="0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4217967970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603390196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9362109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b="1" dirty="0" err="1">
                          <a:solidFill>
                            <a:schemeClr val="tx1"/>
                          </a:solidFill>
                        </a:rPr>
                        <a:t>Personnes</a:t>
                      </a:r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198742"/>
                  </a:ext>
                </a:extLst>
              </a:tr>
            </a:tbl>
          </a:graphicData>
        </a:graphic>
      </p:graphicFrame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65E26C2D-14E7-2D17-36B7-14B0D984E7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898820"/>
              </p:ext>
            </p:extLst>
          </p:nvPr>
        </p:nvGraphicFramePr>
        <p:xfrm>
          <a:off x="1523999" y="411510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2333653031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3561559311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116842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bg1"/>
                          </a:solidFill>
                        </a:rPr>
                        <a:t>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 err="1">
                          <a:solidFill>
                            <a:schemeClr val="bg1"/>
                          </a:solidFill>
                        </a:rPr>
                        <a:t>Activités</a:t>
                      </a:r>
                      <a:endParaRPr lang="de-CH" sz="2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915563"/>
                  </a:ext>
                </a:extLst>
              </a:tr>
            </a:tbl>
          </a:graphicData>
        </a:graphic>
      </p:graphicFrame>
      <p:pic>
        <p:nvPicPr>
          <p:cNvPr id="5" name="Grafik 4">
            <a:extLst>
              <a:ext uri="{FF2B5EF4-FFF2-40B4-BE49-F238E27FC236}">
                <a16:creationId xmlns:a16="http://schemas.microsoft.com/office/drawing/2014/main" id="{26FA10F8-B81B-E5F4-D96E-9BBA22DFD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71" y="915566"/>
            <a:ext cx="8676456" cy="3669362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401A6909-7485-8F49-C954-728520666C33}"/>
              </a:ext>
            </a:extLst>
          </p:cNvPr>
          <p:cNvSpPr/>
          <p:nvPr/>
        </p:nvSpPr>
        <p:spPr>
          <a:xfrm>
            <a:off x="8460432" y="2931789"/>
            <a:ext cx="288032" cy="504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1A90A1C9-6E46-9EFA-2E2D-6F0509B7E711}"/>
              </a:ext>
            </a:extLst>
          </p:cNvPr>
          <p:cNvSpPr/>
          <p:nvPr/>
        </p:nvSpPr>
        <p:spPr>
          <a:xfrm>
            <a:off x="8028384" y="915566"/>
            <a:ext cx="79208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A1539062-E795-4B38-6701-4AEBF0427925}"/>
              </a:ext>
            </a:extLst>
          </p:cNvPr>
          <p:cNvSpPr/>
          <p:nvPr/>
        </p:nvSpPr>
        <p:spPr>
          <a:xfrm>
            <a:off x="6516216" y="1275606"/>
            <a:ext cx="57606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689543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34462E83-7B26-4A0C-C124-6CADCAD30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787774"/>
            <a:ext cx="9144000" cy="1389842"/>
          </a:xfrm>
          <a:prstGeom prst="rect">
            <a:avLst/>
          </a:prstGeom>
        </p:spPr>
      </p:pic>
      <p:sp>
        <p:nvSpPr>
          <p:cNvPr id="4" name="Sprechblase: oval 3">
            <a:extLst>
              <a:ext uri="{FF2B5EF4-FFF2-40B4-BE49-F238E27FC236}">
                <a16:creationId xmlns:a16="http://schemas.microsoft.com/office/drawing/2014/main" id="{D74439BE-CCBA-1D41-377B-4EAF7B502DCB}"/>
              </a:ext>
            </a:extLst>
          </p:cNvPr>
          <p:cNvSpPr/>
          <p:nvPr/>
        </p:nvSpPr>
        <p:spPr>
          <a:xfrm>
            <a:off x="3275856" y="1059582"/>
            <a:ext cx="3240360" cy="1417519"/>
          </a:xfrm>
          <a:prstGeom prst="wedgeEllipseCallout">
            <a:avLst>
              <a:gd name="adj1" fmla="val -125034"/>
              <a:gd name="adj2" fmla="val 7464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Les données de formation sont gérées par l'organisme autorisé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C2654937-F03D-0A21-839A-46F64C1A49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034352"/>
              </p:ext>
            </p:extLst>
          </p:nvPr>
        </p:nvGraphicFramePr>
        <p:xfrm>
          <a:off x="1572343" y="0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4217967970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603390196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936210945"/>
                    </a:ext>
                  </a:extLst>
                </a:gridCol>
              </a:tblGrid>
              <a:tr h="31937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b="1" dirty="0" err="1">
                          <a:solidFill>
                            <a:schemeClr val="tx1"/>
                          </a:solidFill>
                        </a:rPr>
                        <a:t>Personnes</a:t>
                      </a:r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198742"/>
                  </a:ext>
                </a:extLst>
              </a:tr>
            </a:tbl>
          </a:graphicData>
        </a:graphic>
      </p:graphicFrame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10C35096-8788-691F-CCE4-171187CAF4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6459029"/>
              </p:ext>
            </p:extLst>
          </p:nvPr>
        </p:nvGraphicFramePr>
        <p:xfrm>
          <a:off x="1572343" y="429670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2333653031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3561559311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116842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2400" b="1" noProof="0" dirty="0">
                          <a:solidFill>
                            <a:schemeClr val="bg1"/>
                          </a:solidFill>
                        </a:rPr>
                        <a:t>4.4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2400" b="1" noProof="0" dirty="0">
                          <a:solidFill>
                            <a:schemeClr val="bg1"/>
                          </a:solidFill>
                        </a:rPr>
                        <a:t>Formations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915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43678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0522DC0-714E-E289-7077-BE66FB2E5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1" y="1438251"/>
            <a:ext cx="7098703" cy="3212163"/>
          </a:xfrm>
          <a:prstGeom prst="rect">
            <a:avLst/>
          </a:prstGeom>
        </p:spPr>
      </p:pic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878B4458-C99C-2023-A4D2-557B5442EC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530559"/>
              </p:ext>
            </p:extLst>
          </p:nvPr>
        </p:nvGraphicFramePr>
        <p:xfrm>
          <a:off x="1500335" y="0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4217967970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603390196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9362109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b="1" dirty="0" err="1">
                          <a:solidFill>
                            <a:schemeClr val="tx1"/>
                          </a:solidFill>
                        </a:rPr>
                        <a:t>Personnes</a:t>
                      </a:r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198742"/>
                  </a:ext>
                </a:extLst>
              </a:tr>
            </a:tbl>
          </a:graphicData>
        </a:graphic>
      </p:graphicFrame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6C0252B4-D6E6-4DAB-F1A2-2F12DEDCDF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346550"/>
              </p:ext>
            </p:extLst>
          </p:nvPr>
        </p:nvGraphicFramePr>
        <p:xfrm>
          <a:off x="1491930" y="390720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2333653031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3561559311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116842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2400" b="1" noProof="0">
                          <a:solidFill>
                            <a:schemeClr val="bg1"/>
                          </a:solidFill>
                        </a:rPr>
                        <a:t>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H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Abonnements, newsletter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915563"/>
                  </a:ext>
                </a:extLst>
              </a:tr>
            </a:tbl>
          </a:graphicData>
        </a:graphic>
      </p:graphicFrame>
      <p:sp>
        <p:nvSpPr>
          <p:cNvPr id="10" name="Rechteck 9">
            <a:extLst>
              <a:ext uri="{FF2B5EF4-FFF2-40B4-BE49-F238E27FC236}">
                <a16:creationId xmlns:a16="http://schemas.microsoft.com/office/drawing/2014/main" id="{7364B09D-0C8A-EF50-E763-66FDFC08EB2C}"/>
              </a:ext>
            </a:extLst>
          </p:cNvPr>
          <p:cNvSpPr/>
          <p:nvPr/>
        </p:nvSpPr>
        <p:spPr>
          <a:xfrm>
            <a:off x="7308304" y="1609210"/>
            <a:ext cx="1026270" cy="3864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0DFB466A-2836-B387-E136-22EE58258579}"/>
              </a:ext>
            </a:extLst>
          </p:cNvPr>
          <p:cNvSpPr/>
          <p:nvPr/>
        </p:nvSpPr>
        <p:spPr>
          <a:xfrm>
            <a:off x="7290146" y="3107026"/>
            <a:ext cx="1026270" cy="3864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96196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0402760-37BF-5E34-ECEF-F929D4560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07854"/>
            <a:ext cx="9144000" cy="1047689"/>
          </a:xfrm>
          <a:prstGeom prst="rect">
            <a:avLst/>
          </a:prstGeom>
        </p:spPr>
      </p:pic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5B8AB90C-1E01-FAC0-EDFC-AD3C4A3945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221794"/>
              </p:ext>
            </p:extLst>
          </p:nvPr>
        </p:nvGraphicFramePr>
        <p:xfrm>
          <a:off x="1523999" y="0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729">
                  <a:extLst>
                    <a:ext uri="{9D8B030D-6E8A-4147-A177-3AD203B41FA5}">
                      <a16:colId xmlns:a16="http://schemas.microsoft.com/office/drawing/2014/main" val="421796797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603390196"/>
                    </a:ext>
                  </a:extLst>
                </a:gridCol>
                <a:gridCol w="4848200">
                  <a:extLst>
                    <a:ext uri="{9D8B030D-6E8A-4147-A177-3AD203B41FA5}">
                      <a16:colId xmlns:a16="http://schemas.microsoft.com/office/drawing/2014/main" val="39362109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b="1" dirty="0" err="1">
                          <a:solidFill>
                            <a:schemeClr val="tx1"/>
                          </a:solidFill>
                        </a:rPr>
                        <a:t>Personnes</a:t>
                      </a:r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198742"/>
                  </a:ext>
                </a:extLst>
              </a:tr>
            </a:tbl>
          </a:graphicData>
        </a:graphic>
      </p:graphicFrame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EA2A684C-DAF2-C498-72A5-1F6B041D06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876111"/>
              </p:ext>
            </p:extLst>
          </p:nvPr>
        </p:nvGraphicFramePr>
        <p:xfrm>
          <a:off x="1523998" y="422581"/>
          <a:ext cx="744049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730">
                  <a:extLst>
                    <a:ext uri="{9D8B030D-6E8A-4147-A177-3AD203B41FA5}">
                      <a16:colId xmlns:a16="http://schemas.microsoft.com/office/drawing/2014/main" val="233365303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561559311"/>
                    </a:ext>
                  </a:extLst>
                </a:gridCol>
                <a:gridCol w="6192689">
                  <a:extLst>
                    <a:ext uri="{9D8B030D-6E8A-4147-A177-3AD203B41FA5}">
                      <a16:colId xmlns:a16="http://schemas.microsoft.com/office/drawing/2014/main" val="3116842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bg1"/>
                          </a:solidFill>
                        </a:rPr>
                        <a:t>4.6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2400" b="1" noProof="0" dirty="0">
                          <a:solidFill>
                            <a:schemeClr val="bg1"/>
                          </a:solidFill>
                        </a:rPr>
                        <a:t>Distinctions, cartes de licence, divers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915563"/>
                  </a:ext>
                </a:extLst>
              </a:tr>
            </a:tbl>
          </a:graphicData>
        </a:graphic>
      </p:graphicFrame>
      <p:sp>
        <p:nvSpPr>
          <p:cNvPr id="10" name="Sprechblase: oval 9">
            <a:extLst>
              <a:ext uri="{FF2B5EF4-FFF2-40B4-BE49-F238E27FC236}">
                <a16:creationId xmlns:a16="http://schemas.microsoft.com/office/drawing/2014/main" id="{E977DDFF-10AD-96BD-528B-FE1CC59F2807}"/>
              </a:ext>
            </a:extLst>
          </p:cNvPr>
          <p:cNvSpPr/>
          <p:nvPr/>
        </p:nvSpPr>
        <p:spPr>
          <a:xfrm>
            <a:off x="3347864" y="1707654"/>
            <a:ext cx="3240360" cy="1417519"/>
          </a:xfrm>
          <a:prstGeom prst="wedgeEllipseCallout">
            <a:avLst>
              <a:gd name="adj1" fmla="val -122847"/>
              <a:gd name="adj2" fmla="val 8664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Les distinctions sont gérées par l'organisme habilité</a:t>
            </a:r>
          </a:p>
        </p:txBody>
      </p:sp>
    </p:spTree>
    <p:extLst>
      <p:ext uri="{BB962C8B-B14F-4D97-AF65-F5344CB8AC3E}">
        <p14:creationId xmlns:p14="http://schemas.microsoft.com/office/powerpoint/2010/main" val="18317965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5B8AB90C-1E01-FAC0-EDFC-AD3C4A3945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576237"/>
              </p:ext>
            </p:extLst>
          </p:nvPr>
        </p:nvGraphicFramePr>
        <p:xfrm>
          <a:off x="1523999" y="0"/>
          <a:ext cx="6288362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330">
                  <a:extLst>
                    <a:ext uri="{9D8B030D-6E8A-4147-A177-3AD203B41FA5}">
                      <a16:colId xmlns:a16="http://schemas.microsoft.com/office/drawing/2014/main" val="4217967970"/>
                    </a:ext>
                  </a:extLst>
                </a:gridCol>
                <a:gridCol w="664330">
                  <a:extLst>
                    <a:ext uri="{9D8B030D-6E8A-4147-A177-3AD203B41FA5}">
                      <a16:colId xmlns:a16="http://schemas.microsoft.com/office/drawing/2014/main" val="603390196"/>
                    </a:ext>
                  </a:extLst>
                </a:gridCol>
                <a:gridCol w="4959702">
                  <a:extLst>
                    <a:ext uri="{9D8B030D-6E8A-4147-A177-3AD203B41FA5}">
                      <a16:colId xmlns:a16="http://schemas.microsoft.com/office/drawing/2014/main" val="39362109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b="1" dirty="0" err="1">
                          <a:solidFill>
                            <a:schemeClr val="tx1"/>
                          </a:solidFill>
                        </a:rPr>
                        <a:t>Personnes</a:t>
                      </a:r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198742"/>
                  </a:ext>
                </a:extLst>
              </a:tr>
            </a:tbl>
          </a:graphicData>
        </a:graphic>
      </p:graphicFrame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EA2A684C-DAF2-C498-72A5-1F6B041D06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607013"/>
              </p:ext>
            </p:extLst>
          </p:nvPr>
        </p:nvGraphicFramePr>
        <p:xfrm>
          <a:off x="1523999" y="422581"/>
          <a:ext cx="6648402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737">
                  <a:extLst>
                    <a:ext uri="{9D8B030D-6E8A-4147-A177-3AD203B41FA5}">
                      <a16:colId xmlns:a16="http://schemas.microsoft.com/office/drawing/2014/main" val="233365303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561559311"/>
                    </a:ext>
                  </a:extLst>
                </a:gridCol>
                <a:gridCol w="5328593">
                  <a:extLst>
                    <a:ext uri="{9D8B030D-6E8A-4147-A177-3AD203B41FA5}">
                      <a16:colId xmlns:a16="http://schemas.microsoft.com/office/drawing/2014/main" val="3116842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bg1"/>
                          </a:solidFill>
                        </a:rPr>
                        <a:t>4.6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2400" b="1" noProof="0" dirty="0">
                          <a:solidFill>
                            <a:schemeClr val="bg1"/>
                          </a:solidFill>
                        </a:rPr>
                        <a:t>Distinctions, cartes de licence, divers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915563"/>
                  </a:ext>
                </a:extLst>
              </a:tr>
            </a:tbl>
          </a:graphicData>
        </a:graphic>
      </p:graphicFrame>
      <p:pic>
        <p:nvPicPr>
          <p:cNvPr id="8" name="Grafik 7">
            <a:extLst>
              <a:ext uri="{FF2B5EF4-FFF2-40B4-BE49-F238E27FC236}">
                <a16:creationId xmlns:a16="http://schemas.microsoft.com/office/drawing/2014/main" id="{1BBF7D07-819E-CE5C-D3CB-A802B37CE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4068"/>
            <a:ext cx="9144000" cy="123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696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B7CF98C5-03E6-5898-7FC5-1D75AB6F0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843558"/>
            <a:ext cx="8100392" cy="3917935"/>
          </a:xfrm>
          <a:prstGeom prst="rect">
            <a:avLst/>
          </a:prstGeom>
        </p:spPr>
      </p:pic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F5678F26-A444-DD75-7FE0-F82A90A37F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456635"/>
              </p:ext>
            </p:extLst>
          </p:nvPr>
        </p:nvGraphicFramePr>
        <p:xfrm>
          <a:off x="1523999" y="0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4217967970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603390196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9362109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b="1" dirty="0" err="1">
                          <a:solidFill>
                            <a:schemeClr val="tx1"/>
                          </a:solidFill>
                        </a:rPr>
                        <a:t>Personnes</a:t>
                      </a:r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198742"/>
                  </a:ext>
                </a:extLst>
              </a:tr>
            </a:tbl>
          </a:graphicData>
        </a:graphic>
      </p:graphicFrame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08BA3AFF-9EFF-B6CB-FE1F-F2CBFE01411C}"/>
              </a:ext>
            </a:extLst>
          </p:cNvPr>
          <p:cNvCxnSpPr>
            <a:cxnSpLocks/>
          </p:cNvCxnSpPr>
          <p:nvPr/>
        </p:nvCxnSpPr>
        <p:spPr>
          <a:xfrm flipV="1">
            <a:off x="6156176" y="2048596"/>
            <a:ext cx="1679848" cy="52315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eck 8">
            <a:extLst>
              <a:ext uri="{FF2B5EF4-FFF2-40B4-BE49-F238E27FC236}">
                <a16:creationId xmlns:a16="http://schemas.microsoft.com/office/drawing/2014/main" id="{09549A2A-27CE-6B38-213E-3E7A8E99B1A4}"/>
              </a:ext>
            </a:extLst>
          </p:cNvPr>
          <p:cNvSpPr/>
          <p:nvPr/>
        </p:nvSpPr>
        <p:spPr>
          <a:xfrm>
            <a:off x="8019122" y="1868576"/>
            <a:ext cx="79208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274193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167CF3A-20CD-D187-EA4E-C0C92FE5E4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36" b="-243"/>
          <a:stretch/>
        </p:blipFill>
        <p:spPr>
          <a:xfrm>
            <a:off x="1143932" y="915565"/>
            <a:ext cx="6476068" cy="4238533"/>
          </a:xfrm>
          <a:prstGeom prst="rect">
            <a:avLst/>
          </a:prstGeom>
        </p:spPr>
      </p:pic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F5678F26-A444-DD75-7FE0-F82A90A37F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381457"/>
              </p:ext>
            </p:extLst>
          </p:nvPr>
        </p:nvGraphicFramePr>
        <p:xfrm>
          <a:off x="1523999" y="0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4217967970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603390196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9362109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b="1" dirty="0" err="1">
                          <a:solidFill>
                            <a:schemeClr val="tx1"/>
                          </a:solidFill>
                        </a:rPr>
                        <a:t>Personnes</a:t>
                      </a:r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198742"/>
                  </a:ext>
                </a:extLst>
              </a:tr>
            </a:tbl>
          </a:graphicData>
        </a:graphic>
      </p:graphicFrame>
      <p:sp>
        <p:nvSpPr>
          <p:cNvPr id="9" name="Rechteck 8">
            <a:extLst>
              <a:ext uri="{FF2B5EF4-FFF2-40B4-BE49-F238E27FC236}">
                <a16:creationId xmlns:a16="http://schemas.microsoft.com/office/drawing/2014/main" id="{09549A2A-27CE-6B38-213E-3E7A8E99B1A4}"/>
              </a:ext>
            </a:extLst>
          </p:cNvPr>
          <p:cNvSpPr/>
          <p:nvPr/>
        </p:nvSpPr>
        <p:spPr>
          <a:xfrm>
            <a:off x="6660232" y="4659982"/>
            <a:ext cx="95976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48959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DDB30722-78B5-BC50-ECDE-90335194B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260" y="771550"/>
            <a:ext cx="6857080" cy="4205962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1EC6B8E2-0111-8FB8-F9EB-DE7B2641A333}"/>
              </a:ext>
            </a:extLst>
          </p:cNvPr>
          <p:cNvSpPr/>
          <p:nvPr/>
        </p:nvSpPr>
        <p:spPr>
          <a:xfrm>
            <a:off x="5220072" y="3458691"/>
            <a:ext cx="230425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EEE7387-9763-9041-03C2-40509FA79356}"/>
              </a:ext>
            </a:extLst>
          </p:cNvPr>
          <p:cNvSpPr/>
          <p:nvPr/>
        </p:nvSpPr>
        <p:spPr>
          <a:xfrm>
            <a:off x="7020271" y="4443958"/>
            <a:ext cx="830277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89A58302-41C7-E72B-1652-20F7A87CE8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578025"/>
              </p:ext>
            </p:extLst>
          </p:nvPr>
        </p:nvGraphicFramePr>
        <p:xfrm>
          <a:off x="1523999" y="0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3251824049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4254706833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5206360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b="1" dirty="0" err="1">
                          <a:solidFill>
                            <a:schemeClr val="tx1"/>
                          </a:solidFill>
                        </a:rPr>
                        <a:t>Personnes</a:t>
                      </a:r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2186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75718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33F1548-12BB-24AD-AB04-3581AE0C9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052122"/>
            <a:ext cx="7817692" cy="3586552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1EC6B8E2-0111-8FB8-F9EB-DE7B2641A333}"/>
              </a:ext>
            </a:extLst>
          </p:cNvPr>
          <p:cNvSpPr/>
          <p:nvPr/>
        </p:nvSpPr>
        <p:spPr>
          <a:xfrm>
            <a:off x="2271706" y="3227282"/>
            <a:ext cx="2678719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EEE7387-9763-9041-03C2-40509FA79356}"/>
              </a:ext>
            </a:extLst>
          </p:cNvPr>
          <p:cNvSpPr/>
          <p:nvPr/>
        </p:nvSpPr>
        <p:spPr>
          <a:xfrm>
            <a:off x="2267744" y="2067694"/>
            <a:ext cx="1296144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F6D14481-A0A3-BFBE-DD5B-879D81F950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77723"/>
              </p:ext>
            </p:extLst>
          </p:nvPr>
        </p:nvGraphicFramePr>
        <p:xfrm>
          <a:off x="1523999" y="0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3251824049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4254706833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5206360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b="1" dirty="0" err="1">
                          <a:solidFill>
                            <a:schemeClr val="tx1"/>
                          </a:solidFill>
                        </a:rPr>
                        <a:t>Personnes</a:t>
                      </a:r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2186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16169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5360FDAC-6AC2-C0CC-CDB1-C4347416B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733" y="382097"/>
            <a:ext cx="7402533" cy="4277885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1EC6B8E2-0111-8FB8-F9EB-DE7B2641A333}"/>
              </a:ext>
            </a:extLst>
          </p:cNvPr>
          <p:cNvSpPr/>
          <p:nvPr/>
        </p:nvSpPr>
        <p:spPr>
          <a:xfrm>
            <a:off x="7495724" y="4227934"/>
            <a:ext cx="772895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F6D14481-A0A3-BFBE-DD5B-879D81F950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677971"/>
              </p:ext>
            </p:extLst>
          </p:nvPr>
        </p:nvGraphicFramePr>
        <p:xfrm>
          <a:off x="1523999" y="0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3251824049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4254706833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5206360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b="1" dirty="0" err="1">
                          <a:solidFill>
                            <a:schemeClr val="tx1"/>
                          </a:solidFill>
                        </a:rPr>
                        <a:t>Personnes</a:t>
                      </a:r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2186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1743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F7804B57-82D2-90CD-91D9-3456E46565C2}"/>
              </a:ext>
            </a:extLst>
          </p:cNvPr>
          <p:cNvSpPr txBox="1"/>
          <p:nvPr/>
        </p:nvSpPr>
        <p:spPr>
          <a:xfrm>
            <a:off x="2267744" y="123478"/>
            <a:ext cx="46085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CH" sz="3200" b="1" dirty="0" err="1"/>
              <a:t>Thèmes</a:t>
            </a:r>
            <a:endParaRPr lang="de-CH" sz="3200" b="1" dirty="0"/>
          </a:p>
        </p:txBody>
      </p:sp>
      <p:graphicFrame>
        <p:nvGraphicFramePr>
          <p:cNvPr id="2" name="Tabelle 9">
            <a:extLst>
              <a:ext uri="{FF2B5EF4-FFF2-40B4-BE49-F238E27FC236}">
                <a16:creationId xmlns:a16="http://schemas.microsoft.com/office/drawing/2014/main" id="{7D587459-DAE3-11B4-DBD0-68B534E500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497411"/>
              </p:ext>
            </p:extLst>
          </p:nvPr>
        </p:nvGraphicFramePr>
        <p:xfrm>
          <a:off x="1331640" y="987574"/>
          <a:ext cx="648072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78477242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1777998235"/>
                    </a:ext>
                  </a:extLst>
                </a:gridCol>
                <a:gridCol w="5328592">
                  <a:extLst>
                    <a:ext uri="{9D8B030D-6E8A-4147-A177-3AD203B41FA5}">
                      <a16:colId xmlns:a16="http://schemas.microsoft.com/office/drawing/2014/main" val="30894339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CH" sz="2400" b="1" noProof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2400" b="1" noProof="0" dirty="0">
                          <a:solidFill>
                            <a:schemeClr val="tx1"/>
                          </a:solidFill>
                        </a:rPr>
                        <a:t>4.3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sz="2400" b="1" noProof="0">
                          <a:solidFill>
                            <a:schemeClr val="tx1"/>
                          </a:solidFill>
                        </a:rPr>
                        <a:t>Activités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528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CH" sz="24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2400" b="1" noProof="0" dirty="0"/>
                        <a:t>4.4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2400" b="1" noProof="0"/>
                        <a:t>Formations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1980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CH" sz="24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2400" b="1" noProof="0" dirty="0">
                          <a:solidFill>
                            <a:schemeClr val="tx1"/>
                          </a:solidFill>
                        </a:rPr>
                        <a:t>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2400" b="1" noProof="0"/>
                        <a:t>Abonnements, newsletter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4763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CH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2400" b="1" noProof="0" dirty="0">
                          <a:latin typeface="+mn-lt"/>
                          <a:cs typeface="Arial" panose="020B0604020202020204" pitchFamily="34" charset="0"/>
                        </a:rPr>
                        <a:t>4.6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2400" b="1" noProof="0" dirty="0">
                          <a:solidFill>
                            <a:schemeClr val="tx1"/>
                          </a:solidFill>
                        </a:rPr>
                        <a:t>Distinctions, cartes de licence, divers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7726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H" sz="2400" b="1" noProof="0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H" sz="24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2400" b="1" noProof="0"/>
                        <a:t>Évaluations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008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CH" sz="24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2400" b="1" noProof="0" dirty="0"/>
                        <a:t>5.1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2400" b="1" noProof="0" dirty="0"/>
                        <a:t>Sociétés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9666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CH" sz="24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2400" b="1" noProof="0" dirty="0"/>
                        <a:t>5.2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2400" b="1" noProof="0"/>
                        <a:t>Membres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659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H" sz="2400" b="1" noProof="0"/>
                        <a:t>6.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H" sz="24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2400" b="1" noProof="0" dirty="0"/>
                        <a:t>Divers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2175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25003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D4220AF8-5015-2F7A-51A3-7110175A4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383" y="689317"/>
            <a:ext cx="4786832" cy="4330705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1EC6B8E2-0111-8FB8-F9EB-DE7B2641A333}"/>
              </a:ext>
            </a:extLst>
          </p:cNvPr>
          <p:cNvSpPr/>
          <p:nvPr/>
        </p:nvSpPr>
        <p:spPr>
          <a:xfrm>
            <a:off x="5974560" y="4659982"/>
            <a:ext cx="541655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F6D14481-A0A3-BFBE-DD5B-879D81F950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284455"/>
              </p:ext>
            </p:extLst>
          </p:nvPr>
        </p:nvGraphicFramePr>
        <p:xfrm>
          <a:off x="1523999" y="0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3251824049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4254706833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5206360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b="1" dirty="0" err="1">
                          <a:solidFill>
                            <a:schemeClr val="tx1"/>
                          </a:solidFill>
                        </a:rPr>
                        <a:t>Personnes</a:t>
                      </a:r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218634"/>
                  </a:ext>
                </a:extLst>
              </a:tr>
            </a:tbl>
          </a:graphicData>
        </a:graphic>
      </p:graphicFrame>
      <p:sp>
        <p:nvSpPr>
          <p:cNvPr id="6" name="Ellipse 5">
            <a:extLst>
              <a:ext uri="{FF2B5EF4-FFF2-40B4-BE49-F238E27FC236}">
                <a16:creationId xmlns:a16="http://schemas.microsoft.com/office/drawing/2014/main" id="{E52949D7-60E3-5B09-B183-BA80044F3D6E}"/>
              </a:ext>
            </a:extLst>
          </p:cNvPr>
          <p:cNvSpPr/>
          <p:nvPr/>
        </p:nvSpPr>
        <p:spPr>
          <a:xfrm>
            <a:off x="1729383" y="4352465"/>
            <a:ext cx="743745" cy="3332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B932D77-6EE4-F9E1-D3D4-20D175454693}"/>
              </a:ext>
            </a:extLst>
          </p:cNvPr>
          <p:cNvSpPr/>
          <p:nvPr/>
        </p:nvSpPr>
        <p:spPr>
          <a:xfrm>
            <a:off x="1729383" y="3651870"/>
            <a:ext cx="1762497" cy="3332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E208E865-1D4D-6981-6DC6-68DC2D8A9E98}"/>
              </a:ext>
            </a:extLst>
          </p:cNvPr>
          <p:cNvSpPr/>
          <p:nvPr/>
        </p:nvSpPr>
        <p:spPr>
          <a:xfrm>
            <a:off x="4067944" y="3284527"/>
            <a:ext cx="1762497" cy="4393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373C5E82-688C-D490-A3BB-4666F0975EBB}"/>
              </a:ext>
            </a:extLst>
          </p:cNvPr>
          <p:cNvSpPr/>
          <p:nvPr/>
        </p:nvSpPr>
        <p:spPr>
          <a:xfrm>
            <a:off x="1729383" y="2643758"/>
            <a:ext cx="2338561" cy="3332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212971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A130FE42-6148-4CF6-6321-0E7FD9B0E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999" y="559365"/>
            <a:ext cx="6491353" cy="4584135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1EC6B8E2-0111-8FB8-F9EB-DE7B2641A333}"/>
              </a:ext>
            </a:extLst>
          </p:cNvPr>
          <p:cNvSpPr/>
          <p:nvPr/>
        </p:nvSpPr>
        <p:spPr>
          <a:xfrm>
            <a:off x="7020272" y="4731990"/>
            <a:ext cx="72008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F6D14481-A0A3-BFBE-DD5B-879D81F950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297869"/>
              </p:ext>
            </p:extLst>
          </p:nvPr>
        </p:nvGraphicFramePr>
        <p:xfrm>
          <a:off x="1523999" y="0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3251824049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4254706833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5206360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b="1" dirty="0" err="1">
                          <a:solidFill>
                            <a:schemeClr val="tx1"/>
                          </a:solidFill>
                        </a:rPr>
                        <a:t>Personnes</a:t>
                      </a:r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2186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40499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21BC9EE-F1B4-F6C6-0434-63FFD7CF9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028273"/>
            <a:ext cx="6947470" cy="3086953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1EC6B8E2-0111-8FB8-F9EB-DE7B2641A333}"/>
              </a:ext>
            </a:extLst>
          </p:cNvPr>
          <p:cNvSpPr/>
          <p:nvPr/>
        </p:nvSpPr>
        <p:spPr>
          <a:xfrm>
            <a:off x="7030403" y="3714796"/>
            <a:ext cx="72142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F6D14481-A0A3-BFBE-DD5B-879D81F950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34145"/>
              </p:ext>
            </p:extLst>
          </p:nvPr>
        </p:nvGraphicFramePr>
        <p:xfrm>
          <a:off x="1523999" y="0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3251824049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4254706833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5206360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b="1" dirty="0" err="1">
                          <a:solidFill>
                            <a:schemeClr val="tx1"/>
                          </a:solidFill>
                        </a:rPr>
                        <a:t>Personnes</a:t>
                      </a:r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2186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39122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D5D1544-F261-F4C9-AA77-3D0595639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48" y="987574"/>
            <a:ext cx="5951985" cy="3595075"/>
          </a:xfrm>
          <a:prstGeom prst="rect">
            <a:avLst/>
          </a:prstGeom>
        </p:spPr>
      </p:pic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F6D14481-A0A3-BFBE-DD5B-879D81F950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626476"/>
              </p:ext>
            </p:extLst>
          </p:nvPr>
        </p:nvGraphicFramePr>
        <p:xfrm>
          <a:off x="1523999" y="0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3251824049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4254706833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5206360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b="1" dirty="0" err="1">
                          <a:solidFill>
                            <a:schemeClr val="tx1"/>
                          </a:solidFill>
                        </a:rPr>
                        <a:t>Personnes</a:t>
                      </a:r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218634"/>
                  </a:ext>
                </a:extLst>
              </a:tr>
            </a:tbl>
          </a:graphicData>
        </a:graphic>
      </p:graphicFrame>
      <p:sp>
        <p:nvSpPr>
          <p:cNvPr id="4" name="Rechteck 3">
            <a:extLst>
              <a:ext uri="{FF2B5EF4-FFF2-40B4-BE49-F238E27FC236}">
                <a16:creationId xmlns:a16="http://schemas.microsoft.com/office/drawing/2014/main" id="{1EC6B8E2-0111-8FB8-F9EB-DE7B2641A333}"/>
              </a:ext>
            </a:extLst>
          </p:cNvPr>
          <p:cNvSpPr/>
          <p:nvPr/>
        </p:nvSpPr>
        <p:spPr>
          <a:xfrm>
            <a:off x="5436096" y="4155926"/>
            <a:ext cx="72008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301D9F52-C959-6A1F-FBBA-691510446D92}"/>
              </a:ext>
            </a:extLst>
          </p:cNvPr>
          <p:cNvCxnSpPr>
            <a:cxnSpLocks/>
          </p:cNvCxnSpPr>
          <p:nvPr/>
        </p:nvCxnSpPr>
        <p:spPr>
          <a:xfrm flipH="1" flipV="1">
            <a:off x="1835696" y="2441281"/>
            <a:ext cx="3600400" cy="56251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>
            <a:extLst>
              <a:ext uri="{FF2B5EF4-FFF2-40B4-BE49-F238E27FC236}">
                <a16:creationId xmlns:a16="http://schemas.microsoft.com/office/drawing/2014/main" id="{DE7B5F4C-B22E-3BF6-B397-FBB3C4D25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9923" y="1572572"/>
            <a:ext cx="1840154" cy="315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2055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F6D14481-A0A3-BFBE-DD5B-879D81F950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310448"/>
              </p:ext>
            </p:extLst>
          </p:nvPr>
        </p:nvGraphicFramePr>
        <p:xfrm>
          <a:off x="1523999" y="0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3251824049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4254706833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5206360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b="1" dirty="0" err="1">
                          <a:solidFill>
                            <a:schemeClr val="tx1"/>
                          </a:solidFill>
                        </a:rPr>
                        <a:t>Personnes</a:t>
                      </a:r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218634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A5A2F3DE-F8BA-5FA8-8128-CA349159C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915566"/>
            <a:ext cx="7524328" cy="39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145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878B4458-C99C-2023-A4D2-557B5442EC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916762"/>
              </p:ext>
            </p:extLst>
          </p:nvPr>
        </p:nvGraphicFramePr>
        <p:xfrm>
          <a:off x="1500335" y="0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4217967970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603390196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9362109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b="1" dirty="0" err="1">
                          <a:solidFill>
                            <a:schemeClr val="tx1"/>
                          </a:solidFill>
                        </a:rPr>
                        <a:t>Personnes</a:t>
                      </a:r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198742"/>
                  </a:ext>
                </a:extLst>
              </a:tr>
            </a:tbl>
          </a:graphicData>
        </a:graphic>
      </p:graphicFrame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6C0252B4-D6E6-4DAB-F1A2-2F12DEDCDF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564178"/>
              </p:ext>
            </p:extLst>
          </p:nvPr>
        </p:nvGraphicFramePr>
        <p:xfrm>
          <a:off x="1491930" y="390720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2333653031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3561559311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116842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Commandes</a:t>
                      </a:r>
                      <a:endParaRPr kumimoji="0" lang="de-C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915563"/>
                  </a:ext>
                </a:extLst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755576" y="1275606"/>
            <a:ext cx="683235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Dans le contexte d'une association, saisissez</a:t>
            </a:r>
          </a:p>
          <a:p>
            <a:endParaRPr lang="fr-FR" dirty="0"/>
          </a:p>
          <a:p>
            <a:r>
              <a:rPr lang="fr-FR" dirty="0"/>
              <a:t>5 Personnes sans licences</a:t>
            </a:r>
          </a:p>
          <a:p>
            <a:r>
              <a:rPr lang="fr-FR" dirty="0"/>
              <a:t>5 Personnes avec licences A</a:t>
            </a:r>
          </a:p>
          <a:p>
            <a:r>
              <a:rPr lang="fr-FR" dirty="0"/>
              <a:t>5 Personnes avec licences B</a:t>
            </a:r>
          </a:p>
          <a:p>
            <a:endParaRPr lang="fr-FR" dirty="0"/>
          </a:p>
          <a:p>
            <a:r>
              <a:rPr lang="fr-FR" dirty="0"/>
              <a:t>2 Abonnements et newsletters </a:t>
            </a:r>
          </a:p>
          <a:p>
            <a:r>
              <a:rPr lang="fr-FR" dirty="0"/>
              <a:t>1 Envoi postal de la newsletter</a:t>
            </a:r>
          </a:p>
          <a:p>
            <a:endParaRPr lang="fr-FR" dirty="0"/>
          </a:p>
          <a:p>
            <a:r>
              <a:rPr lang="fr-FR" dirty="0"/>
              <a:t>Saisissez une nouvelle activité pour les personnes existantes (3)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B37E985-5D39-E88E-BA6F-6180EBA1B842}"/>
              </a:ext>
            </a:extLst>
          </p:cNvPr>
          <p:cNvSpPr txBox="1"/>
          <p:nvPr/>
        </p:nvSpPr>
        <p:spPr>
          <a:xfrm>
            <a:off x="8244408" y="393990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20’</a:t>
            </a:r>
          </a:p>
        </p:txBody>
      </p:sp>
    </p:spTree>
    <p:extLst>
      <p:ext uri="{BB962C8B-B14F-4D97-AF65-F5344CB8AC3E}">
        <p14:creationId xmlns:p14="http://schemas.microsoft.com/office/powerpoint/2010/main" val="10564896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0EBDB3E7-A9DF-9E61-2FDC-2FB01D49DD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085340"/>
              </p:ext>
            </p:extLst>
          </p:nvPr>
        </p:nvGraphicFramePr>
        <p:xfrm>
          <a:off x="971600" y="0"/>
          <a:ext cx="806489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2010">
                  <a:extLst>
                    <a:ext uri="{9D8B030D-6E8A-4147-A177-3AD203B41FA5}">
                      <a16:colId xmlns:a16="http://schemas.microsoft.com/office/drawing/2014/main" val="334996464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4057515237"/>
                    </a:ext>
                  </a:extLst>
                </a:gridCol>
                <a:gridCol w="6360876">
                  <a:extLst>
                    <a:ext uri="{9D8B030D-6E8A-4147-A177-3AD203B41FA5}">
                      <a16:colId xmlns:a16="http://schemas.microsoft.com/office/drawing/2014/main" val="26027297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5.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b="1" dirty="0" err="1">
                          <a:solidFill>
                            <a:schemeClr val="tx1"/>
                          </a:solidFill>
                        </a:rPr>
                        <a:t>Évaluations</a:t>
                      </a:r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619169"/>
                  </a:ext>
                </a:extLst>
              </a:tr>
            </a:tbl>
          </a:graphicData>
        </a:graphic>
      </p:graphicFrame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280063"/>
              </p:ext>
            </p:extLst>
          </p:nvPr>
        </p:nvGraphicFramePr>
        <p:xfrm>
          <a:off x="971600" y="411510"/>
          <a:ext cx="806489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2010">
                  <a:extLst>
                    <a:ext uri="{9D8B030D-6E8A-4147-A177-3AD203B41FA5}">
                      <a16:colId xmlns:a16="http://schemas.microsoft.com/office/drawing/2014/main" val="1482030337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3020771908"/>
                    </a:ext>
                  </a:extLst>
                </a:gridCol>
                <a:gridCol w="6360876">
                  <a:extLst>
                    <a:ext uri="{9D8B030D-6E8A-4147-A177-3AD203B41FA5}">
                      <a16:colId xmlns:a16="http://schemas.microsoft.com/office/drawing/2014/main" val="40050613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ysClr val="windowText" lastClr="000000"/>
                          </a:solidFill>
                        </a:rPr>
                        <a:t>5.1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 err="1">
                          <a:solidFill>
                            <a:sysClr val="windowText" lastClr="000000"/>
                          </a:solidFill>
                        </a:rPr>
                        <a:t>Personnes</a:t>
                      </a:r>
                      <a:endParaRPr lang="de-CH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494996"/>
                  </a:ext>
                </a:extLst>
              </a:tr>
            </a:tbl>
          </a:graphicData>
        </a:graphic>
      </p:graphicFrame>
      <p:pic>
        <p:nvPicPr>
          <p:cNvPr id="10" name="Grafik 9">
            <a:extLst>
              <a:ext uri="{FF2B5EF4-FFF2-40B4-BE49-F238E27FC236}">
                <a16:creationId xmlns:a16="http://schemas.microsoft.com/office/drawing/2014/main" id="{1A1E36C2-1DC2-E0E8-379A-1D9E4DEE7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31590"/>
            <a:ext cx="6823645" cy="344682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4047A94-72BD-C427-A422-DAA6207D83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9355" y="361975"/>
            <a:ext cx="2143125" cy="127635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84DD3152-9A70-405A-8122-2A569946BA14}"/>
              </a:ext>
            </a:extLst>
          </p:cNvPr>
          <p:cNvSpPr/>
          <p:nvPr/>
        </p:nvSpPr>
        <p:spPr>
          <a:xfrm>
            <a:off x="7236296" y="1234580"/>
            <a:ext cx="93610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AA8E449-18E6-C35E-2FBF-3F8548B08BEB}"/>
              </a:ext>
            </a:extLst>
          </p:cNvPr>
          <p:cNvSpPr txBox="1"/>
          <p:nvPr/>
        </p:nvSpPr>
        <p:spPr>
          <a:xfrm>
            <a:off x="7075165" y="2211710"/>
            <a:ext cx="1817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Niveau </a:t>
            </a:r>
            <a:r>
              <a:rPr lang="de-CH" dirty="0" err="1"/>
              <a:t>société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92057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56852596-5902-D10B-24FF-07CA9E3DF9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503606"/>
              </p:ext>
            </p:extLst>
          </p:nvPr>
        </p:nvGraphicFramePr>
        <p:xfrm>
          <a:off x="1115616" y="0"/>
          <a:ext cx="806489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2010">
                  <a:extLst>
                    <a:ext uri="{9D8B030D-6E8A-4147-A177-3AD203B41FA5}">
                      <a16:colId xmlns:a16="http://schemas.microsoft.com/office/drawing/2014/main" val="334996464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4057515237"/>
                    </a:ext>
                  </a:extLst>
                </a:gridCol>
                <a:gridCol w="6360876">
                  <a:extLst>
                    <a:ext uri="{9D8B030D-6E8A-4147-A177-3AD203B41FA5}">
                      <a16:colId xmlns:a16="http://schemas.microsoft.com/office/drawing/2014/main" val="26027297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 err="1">
                          <a:solidFill>
                            <a:schemeClr val="tx1"/>
                          </a:solidFill>
                        </a:rPr>
                        <a:t>Évaluations</a:t>
                      </a:r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619169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8EE71D3B-99D9-E5AE-3366-D0F90A63E1DB}"/>
              </a:ext>
            </a:extLst>
          </p:cNvPr>
          <p:cNvSpPr txBox="1"/>
          <p:nvPr/>
        </p:nvSpPr>
        <p:spPr>
          <a:xfrm>
            <a:off x="899592" y="987574"/>
            <a:ext cx="73448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u="sng" dirty="0"/>
              <a:t>Dans le contexte de l'association, créez</a:t>
            </a:r>
            <a:br>
              <a:rPr lang="fr-CH" sz="2400" u="sng" dirty="0"/>
            </a:br>
            <a:endParaRPr lang="fr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400" dirty="0"/>
              <a:t>Liste des membres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400" dirty="0"/>
              <a:t>Liste des licences</a:t>
            </a:r>
          </a:p>
        </p:txBody>
      </p:sp>
    </p:spTree>
    <p:extLst>
      <p:ext uri="{BB962C8B-B14F-4D97-AF65-F5344CB8AC3E}">
        <p14:creationId xmlns:p14="http://schemas.microsoft.com/office/powerpoint/2010/main" val="30174638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40EF86D2-5415-018B-A317-5D00E3986F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266350"/>
              </p:ext>
            </p:extLst>
          </p:nvPr>
        </p:nvGraphicFramePr>
        <p:xfrm>
          <a:off x="1056180" y="0"/>
          <a:ext cx="806489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2010">
                  <a:extLst>
                    <a:ext uri="{9D8B030D-6E8A-4147-A177-3AD203B41FA5}">
                      <a16:colId xmlns:a16="http://schemas.microsoft.com/office/drawing/2014/main" val="2634920219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3705739733"/>
                    </a:ext>
                  </a:extLst>
                </a:gridCol>
                <a:gridCol w="6360876">
                  <a:extLst>
                    <a:ext uri="{9D8B030D-6E8A-4147-A177-3AD203B41FA5}">
                      <a16:colId xmlns:a16="http://schemas.microsoft.com/office/drawing/2014/main" val="8324134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Divers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1409938"/>
                  </a:ext>
                </a:extLst>
              </a:tr>
            </a:tbl>
          </a:graphicData>
        </a:graphic>
      </p:graphicFrame>
      <p:pic>
        <p:nvPicPr>
          <p:cNvPr id="13" name="Grafi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915566"/>
            <a:ext cx="3888432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770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F7804B57-82D2-90CD-91D9-3456E46565C2}"/>
              </a:ext>
            </a:extLst>
          </p:cNvPr>
          <p:cNvSpPr txBox="1"/>
          <p:nvPr/>
        </p:nvSpPr>
        <p:spPr>
          <a:xfrm>
            <a:off x="2339752" y="51470"/>
            <a:ext cx="46085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CH" sz="3200" b="1" dirty="0"/>
              <a:t>Navigation</a:t>
            </a:r>
            <a:endParaRPr lang="de-CH" sz="2800" b="1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6FAC961-F31E-073A-92EA-C1E2682186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32660"/>
            <a:ext cx="3168352" cy="386351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7CABACD-CD99-ACD7-926F-46C81207CC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08" y="1148908"/>
            <a:ext cx="4067944" cy="292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80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20156C67-C76E-2A3F-AA72-9F5FD4FDE13E}"/>
              </a:ext>
            </a:extLst>
          </p:cNvPr>
          <p:cNvSpPr/>
          <p:nvPr/>
        </p:nvSpPr>
        <p:spPr>
          <a:xfrm>
            <a:off x="1979712" y="2931790"/>
            <a:ext cx="309634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1A84261-5AF5-A550-44AF-BF028A6273AC}"/>
              </a:ext>
            </a:extLst>
          </p:cNvPr>
          <p:cNvSpPr txBox="1"/>
          <p:nvPr/>
        </p:nvSpPr>
        <p:spPr>
          <a:xfrm>
            <a:off x="3419872" y="127560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Société</a:t>
            </a:r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EF261564-6061-09A5-B58C-FA7F77372A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712084"/>
              </p:ext>
            </p:extLst>
          </p:nvPr>
        </p:nvGraphicFramePr>
        <p:xfrm>
          <a:off x="1691680" y="4606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486210935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55933193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9325445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1.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b="1" dirty="0" err="1">
                          <a:solidFill>
                            <a:schemeClr val="tx1"/>
                          </a:solidFill>
                        </a:rPr>
                        <a:t>Utilisateurs</a:t>
                      </a:r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de-CH" sz="2400" b="1" dirty="0" err="1">
                          <a:solidFill>
                            <a:schemeClr val="tx1"/>
                          </a:solidFill>
                        </a:rPr>
                        <a:t>droits</a:t>
                      </a:r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41996"/>
                  </a:ext>
                </a:extLst>
              </a:tr>
            </a:tbl>
          </a:graphicData>
        </a:graphic>
      </p:graphicFrame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3792A754-1504-2338-5B48-15A4F66F2A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541824"/>
              </p:ext>
            </p:extLst>
          </p:nvPr>
        </p:nvGraphicFramePr>
        <p:xfrm>
          <a:off x="1691680" y="461806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4047745054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146065164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8997761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C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/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 err="1"/>
                        <a:t>Sociétés</a:t>
                      </a:r>
                      <a:endParaRPr lang="de-CH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387150"/>
                  </a:ext>
                </a:extLst>
              </a:tr>
            </a:tbl>
          </a:graphicData>
        </a:graphic>
      </p:graphicFrame>
      <p:sp>
        <p:nvSpPr>
          <p:cNvPr id="2" name="Rechteck 1">
            <a:extLst>
              <a:ext uri="{FF2B5EF4-FFF2-40B4-BE49-F238E27FC236}">
                <a16:creationId xmlns:a16="http://schemas.microsoft.com/office/drawing/2014/main" id="{8FD2AF84-2A3F-4A11-BB13-5F4BBE4B6A58}"/>
              </a:ext>
            </a:extLst>
          </p:cNvPr>
          <p:cNvSpPr/>
          <p:nvPr/>
        </p:nvSpPr>
        <p:spPr>
          <a:xfrm>
            <a:off x="8532440" y="2067694"/>
            <a:ext cx="504056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DC8EC19-309C-25EB-A046-BC7B436FF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045742"/>
            <a:ext cx="2171700" cy="78105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21020DE-558A-A8C5-CB3F-B696718B0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02842"/>
            <a:ext cx="9144000" cy="2633960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6573E811-5EBF-12A1-4A1A-9312591D3096}"/>
              </a:ext>
            </a:extLst>
          </p:cNvPr>
          <p:cNvSpPr/>
          <p:nvPr/>
        </p:nvSpPr>
        <p:spPr>
          <a:xfrm>
            <a:off x="8316416" y="3075806"/>
            <a:ext cx="72008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B6C3199B-8097-5DF8-3246-F7BF9A80FDA9}"/>
              </a:ext>
            </a:extLst>
          </p:cNvPr>
          <p:cNvSpPr/>
          <p:nvPr/>
        </p:nvSpPr>
        <p:spPr>
          <a:xfrm>
            <a:off x="323528" y="3693750"/>
            <a:ext cx="3384376" cy="404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31052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B0281D5A-4481-5FB9-FF88-56E33675B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854596"/>
            <a:ext cx="2171700" cy="78105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D3553EAB-93F5-9A4A-47A8-0EFFED3E9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1122276"/>
            <a:ext cx="6438639" cy="3597269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8F29496E-4724-8AEA-1943-6A5EB347CC3C}"/>
              </a:ext>
            </a:extLst>
          </p:cNvPr>
          <p:cNvSpPr/>
          <p:nvPr/>
        </p:nvSpPr>
        <p:spPr>
          <a:xfrm>
            <a:off x="683568" y="1707654"/>
            <a:ext cx="28803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Geschweifte Klammer rechts 7">
            <a:extLst>
              <a:ext uri="{FF2B5EF4-FFF2-40B4-BE49-F238E27FC236}">
                <a16:creationId xmlns:a16="http://schemas.microsoft.com/office/drawing/2014/main" id="{A5E96296-436C-633E-C1BA-AEE55FA88555}"/>
              </a:ext>
            </a:extLst>
          </p:cNvPr>
          <p:cNvSpPr/>
          <p:nvPr/>
        </p:nvSpPr>
        <p:spPr>
          <a:xfrm>
            <a:off x="4139952" y="1851670"/>
            <a:ext cx="1080120" cy="17641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Sprechblase: oval 8">
            <a:extLst>
              <a:ext uri="{FF2B5EF4-FFF2-40B4-BE49-F238E27FC236}">
                <a16:creationId xmlns:a16="http://schemas.microsoft.com/office/drawing/2014/main" id="{BB03E319-65E1-79E0-B155-E18F7C32140A}"/>
              </a:ext>
            </a:extLst>
          </p:cNvPr>
          <p:cNvSpPr/>
          <p:nvPr/>
        </p:nvSpPr>
        <p:spPr>
          <a:xfrm>
            <a:off x="6108121" y="1635646"/>
            <a:ext cx="2376264" cy="1584176"/>
          </a:xfrm>
          <a:prstGeom prst="wedgeEllipseCallout">
            <a:avLst>
              <a:gd name="adj1" fmla="val -83476"/>
              <a:gd name="adj2" fmla="val 18053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Attribution des rôles par l’administrateur</a:t>
            </a:r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2CBB509C-264F-66BB-E82D-D966CD2C57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04608"/>
              </p:ext>
            </p:extLst>
          </p:nvPr>
        </p:nvGraphicFramePr>
        <p:xfrm>
          <a:off x="1523999" y="0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486210935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55933193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9325445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1.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b="1" dirty="0" err="1">
                          <a:solidFill>
                            <a:schemeClr val="tx1"/>
                          </a:solidFill>
                        </a:rPr>
                        <a:t>Utilisateurs</a:t>
                      </a:r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de-CH" sz="2400" b="1" dirty="0" err="1">
                          <a:solidFill>
                            <a:schemeClr val="tx1"/>
                          </a:solidFill>
                        </a:rPr>
                        <a:t>droits</a:t>
                      </a:r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41996"/>
                  </a:ext>
                </a:extLst>
              </a:tr>
            </a:tbl>
          </a:graphicData>
        </a:graphic>
      </p:graphicFrame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2E6801FA-1E0A-9BC4-0049-1E4AAA8607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263173"/>
              </p:ext>
            </p:extLst>
          </p:nvPr>
        </p:nvGraphicFramePr>
        <p:xfrm>
          <a:off x="1534707" y="427788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4047745054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146065164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8997761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C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/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 err="1"/>
                        <a:t>Sociétés</a:t>
                      </a:r>
                      <a:endParaRPr lang="de-CH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387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3383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DAEB1633-F678-DD5B-F5C1-5AC24D63D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0344" y="987574"/>
            <a:ext cx="4249656" cy="3634574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8F29496E-4724-8AEA-1943-6A5EB347CC3C}"/>
              </a:ext>
            </a:extLst>
          </p:cNvPr>
          <p:cNvSpPr/>
          <p:nvPr/>
        </p:nvSpPr>
        <p:spPr>
          <a:xfrm>
            <a:off x="683568" y="1707654"/>
            <a:ext cx="28803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2CBB509C-264F-66BB-E82D-D966CD2C57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058350"/>
              </p:ext>
            </p:extLst>
          </p:nvPr>
        </p:nvGraphicFramePr>
        <p:xfrm>
          <a:off x="1523999" y="0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486210935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55933193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9325445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1.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b="1" dirty="0" err="1">
                          <a:solidFill>
                            <a:schemeClr val="tx1"/>
                          </a:solidFill>
                        </a:rPr>
                        <a:t>Utilisateurs</a:t>
                      </a:r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de-CH" sz="2400" b="1" dirty="0" err="1">
                          <a:solidFill>
                            <a:schemeClr val="tx1"/>
                          </a:solidFill>
                        </a:rPr>
                        <a:t>droits</a:t>
                      </a:r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41996"/>
                  </a:ext>
                </a:extLst>
              </a:tr>
            </a:tbl>
          </a:graphicData>
        </a:graphic>
      </p:graphicFrame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2E6801FA-1E0A-9BC4-0049-1E4AAA8607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368907"/>
              </p:ext>
            </p:extLst>
          </p:nvPr>
        </p:nvGraphicFramePr>
        <p:xfrm>
          <a:off x="1534707" y="427788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4047745054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146065164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8997761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C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/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 err="1"/>
                        <a:t>Sociétés</a:t>
                      </a:r>
                      <a:endParaRPr lang="de-CH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387150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6261AA7C-FAEF-AB2C-F84B-8793E196E0ED}"/>
              </a:ext>
            </a:extLst>
          </p:cNvPr>
          <p:cNvSpPr txBox="1"/>
          <p:nvPr/>
        </p:nvSpPr>
        <p:spPr>
          <a:xfrm>
            <a:off x="1331640" y="1275606"/>
            <a:ext cx="2038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/>
              <a:t>Guide du </a:t>
            </a:r>
            <a:r>
              <a:rPr lang="de-CH" sz="2400" dirty="0" err="1"/>
              <a:t>login</a:t>
            </a:r>
            <a:endParaRPr lang="de-CH" sz="2400" dirty="0"/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69717964-8FFB-14A0-681F-0768DBE2867C}"/>
              </a:ext>
            </a:extLst>
          </p:cNvPr>
          <p:cNvCxnSpPr/>
          <p:nvPr/>
        </p:nvCxnSpPr>
        <p:spPr>
          <a:xfrm flipV="1">
            <a:off x="4355976" y="1312776"/>
            <a:ext cx="1512168" cy="2771142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279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018B99D1-5EBE-4D2D-EF20-04000604BC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683932"/>
              </p:ext>
            </p:extLst>
          </p:nvPr>
        </p:nvGraphicFramePr>
        <p:xfrm>
          <a:off x="1523999" y="0"/>
          <a:ext cx="6096001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1586311121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2951448362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9875932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2400" b="1" noProof="0" dirty="0"/>
                        <a:t>Liste d’envoi</a:t>
                      </a:r>
                    </a:p>
                    <a:p>
                      <a:r>
                        <a:rPr lang="de-CH" sz="2400" b="1" dirty="0"/>
                        <a:t>Seeding-Liste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4610320"/>
                  </a:ext>
                </a:extLst>
              </a:tr>
            </a:tbl>
          </a:graphicData>
        </a:graphic>
      </p:graphicFrame>
      <p:pic>
        <p:nvPicPr>
          <p:cNvPr id="4" name="Grafik 3" descr="Ausrufezeichen mit einfarbiger Füllung">
            <a:extLst>
              <a:ext uri="{FF2B5EF4-FFF2-40B4-BE49-F238E27FC236}">
                <a16:creationId xmlns:a16="http://schemas.microsoft.com/office/drawing/2014/main" id="{9EFEBEDE-AAC3-91A4-02CB-4A8DB4F80C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082" y="1133195"/>
            <a:ext cx="1440160" cy="1440160"/>
          </a:xfrm>
          <a:prstGeom prst="rect">
            <a:avLst/>
          </a:prstGeom>
        </p:spPr>
      </p:pic>
      <p:pic>
        <p:nvPicPr>
          <p:cNvPr id="5" name="Grafik 4" descr="Ausrufezeichen mit einfarbiger Füllung">
            <a:extLst>
              <a:ext uri="{FF2B5EF4-FFF2-40B4-BE49-F238E27FC236}">
                <a16:creationId xmlns:a16="http://schemas.microsoft.com/office/drawing/2014/main" id="{083831C0-8678-E37D-865A-00AA02F8D2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19758" y="1133195"/>
            <a:ext cx="1440160" cy="14401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A256063-1A8D-244D-4407-F1C5CCE37482}"/>
              </a:ext>
            </a:extLst>
          </p:cNvPr>
          <p:cNvSpPr txBox="1"/>
          <p:nvPr/>
        </p:nvSpPr>
        <p:spPr>
          <a:xfrm>
            <a:off x="1547664" y="1131590"/>
            <a:ext cx="576064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8800" dirty="0" err="1">
                <a:solidFill>
                  <a:srgbClr val="FF0000"/>
                </a:solidFill>
              </a:rPr>
              <a:t>Important</a:t>
            </a:r>
            <a:endParaRPr lang="de-CH" sz="8800" dirty="0">
              <a:solidFill>
                <a:srgbClr val="FF0000"/>
              </a:solidFill>
            </a:endParaRPr>
          </a:p>
          <a:p>
            <a:endParaRPr lang="de-CH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20D6361-1FD7-15BD-632B-7E11C964F81E}"/>
              </a:ext>
            </a:extLst>
          </p:cNvPr>
          <p:cNvSpPr txBox="1"/>
          <p:nvPr/>
        </p:nvSpPr>
        <p:spPr>
          <a:xfrm>
            <a:off x="267800" y="2556244"/>
            <a:ext cx="86083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Chaque utilisateur </a:t>
            </a:r>
            <a:r>
              <a:rPr kumimoji="0" lang="fr-C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doit être enregistré dans la liste </a:t>
            </a:r>
            <a:br>
              <a:rPr kumimoji="0" lang="fr-C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fr-C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d’envoi par la SCT/SF.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Tous les membres de la société qui souhaitent avoir accès au système doivent s'enregistrer. L'administrateur de la société les annonce à la SCT / SF (une liste Excel est mise à disposition). </a:t>
            </a:r>
            <a:r>
              <a:rPr kumimoji="0" lang="fr-CH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Supprimée à partir du </a:t>
            </a:r>
            <a:r>
              <a:rPr kumimoji="0" lang="fr-CH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GoLive</a:t>
            </a:r>
            <a:r>
              <a:rPr kumimoji="0" lang="fr-CH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51256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018B99D1-5EBE-4D2D-EF20-04000604BC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741718"/>
              </p:ext>
            </p:extLst>
          </p:nvPr>
        </p:nvGraphicFramePr>
        <p:xfrm>
          <a:off x="1523999" y="0"/>
          <a:ext cx="6096001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1586311121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2951448362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9875932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/>
                        <a:t>Liste </a:t>
                      </a:r>
                      <a:r>
                        <a:rPr lang="de-CH" sz="2400" b="1" dirty="0" err="1"/>
                        <a:t>d’envoi</a:t>
                      </a:r>
                      <a:endParaRPr lang="de-CH" sz="2400" b="1" dirty="0"/>
                    </a:p>
                    <a:p>
                      <a:r>
                        <a:rPr lang="de-CH" sz="2400" b="1" dirty="0"/>
                        <a:t>Seeding-Liste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4610320"/>
                  </a:ext>
                </a:extLst>
              </a:tr>
            </a:tbl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0B2E586B-9D53-A19E-C380-307A3F5B2479}"/>
              </a:ext>
            </a:extLst>
          </p:cNvPr>
          <p:cNvSpPr txBox="1"/>
          <p:nvPr/>
        </p:nvSpPr>
        <p:spPr>
          <a:xfrm>
            <a:off x="251520" y="1131590"/>
            <a:ext cx="8640960" cy="22467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liste d’envoi doit être envoyée </a:t>
            </a:r>
          </a:p>
          <a:p>
            <a:pPr algn="ctr"/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 moins 1 fois par semaine à </a:t>
            </a:r>
          </a:p>
          <a:p>
            <a:pPr algn="ctr"/>
            <a:endParaRPr lang="fr-FR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2800" b="1" dirty="0">
                <a:solidFill>
                  <a:srgbClr val="FF0000"/>
                </a:solidFill>
                <a:latin typeface="Arial"/>
                <a:cs typeface="Arial"/>
              </a:rPr>
              <a:t>SCT / SF</a:t>
            </a:r>
          </a:p>
          <a:p>
            <a:pPr algn="ctr"/>
            <a:r>
              <a:rPr lang="fr-FR" sz="2800" b="1" dirty="0">
                <a:solidFill>
                  <a:srgbClr val="FF0000"/>
                </a:solidFill>
                <a:latin typeface="Arial"/>
                <a:cs typeface="Arial"/>
              </a:rPr>
              <a:t>(jusqu'à le 1ière </a:t>
            </a:r>
            <a:r>
              <a:rPr lang="fr-FR" sz="2800" b="1" dirty="0" err="1">
                <a:solidFill>
                  <a:srgbClr val="FF0000"/>
                </a:solidFill>
                <a:latin typeface="Arial"/>
                <a:cs typeface="Arial"/>
              </a:rPr>
              <a:t>aôut</a:t>
            </a:r>
            <a:r>
              <a:rPr lang="fr-FR" sz="2800" b="1" dirty="0">
                <a:solidFill>
                  <a:srgbClr val="FF0000"/>
                </a:solidFill>
                <a:latin typeface="Arial"/>
                <a:cs typeface="Arial"/>
              </a:rPr>
              <a:t> 2023)</a:t>
            </a:r>
          </a:p>
        </p:txBody>
      </p:sp>
    </p:spTree>
    <p:extLst>
      <p:ext uri="{BB962C8B-B14F-4D97-AF65-F5344CB8AC3E}">
        <p14:creationId xmlns:p14="http://schemas.microsoft.com/office/powerpoint/2010/main" val="1569501548"/>
      </p:ext>
    </p:extLst>
  </p:cSld>
  <p:clrMapOvr>
    <a:masterClrMapping/>
  </p:clrMapOvr>
</p:sld>
</file>

<file path=ppt/theme/theme1.xml><?xml version="1.0" encoding="utf-8"?>
<a:theme xmlns:a="http://schemas.openxmlformats.org/drawingml/2006/main" name="20120530_Vorlage Power Point SSV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1006d68-7f85-4b61-80bd-0f3b4afa494c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FDE547847FF1D44998038688DAAA820" ma:contentTypeVersion="6" ma:contentTypeDescription="Ein neues Dokument erstellen." ma:contentTypeScope="" ma:versionID="444393d696d85f749bd829bd5c551b4c">
  <xsd:schema xmlns:xsd="http://www.w3.org/2001/XMLSchema" xmlns:xs="http://www.w3.org/2001/XMLSchema" xmlns:p="http://schemas.microsoft.com/office/2006/metadata/properties" xmlns:ns2="c2d6c4ac-d4d0-40a1-86d2-57f6356bd4db" xmlns:ns3="d1006d68-7f85-4b61-80bd-0f3b4afa494c" targetNamespace="http://schemas.microsoft.com/office/2006/metadata/properties" ma:root="true" ma:fieldsID="f1ff50e3cb43ac7906e222d2b08bd7c4" ns2:_="" ns3:_="">
    <xsd:import namespace="c2d6c4ac-d4d0-40a1-86d2-57f6356bd4db"/>
    <xsd:import namespace="d1006d68-7f85-4b61-80bd-0f3b4afa49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d6c4ac-d4d0-40a1-86d2-57f6356bd4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006d68-7f85-4b61-80bd-0f3b4afa494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71F4B51-BC42-4A1C-8758-F046D00DA9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E37693-1530-40CF-9109-4427C7E03858}">
  <ds:schemaRefs>
    <ds:schemaRef ds:uri="http://schemas.openxmlformats.org/package/2006/metadata/core-properties"/>
    <ds:schemaRef ds:uri="1ffe47f4-65cc-41f1-bf14-27095463b554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infopath/2007/PartnerControls"/>
    <ds:schemaRef ds:uri="9cfd4b90-9dfa-4aba-82c1-4a0f79617d2b"/>
    <ds:schemaRef ds:uri="http://purl.org/dc/dcmitype/"/>
    <ds:schemaRef ds:uri="http://purl.org/dc/terms/"/>
    <ds:schemaRef ds:uri="d1006d68-7f85-4b61-80bd-0f3b4afa494c"/>
  </ds:schemaRefs>
</ds:datastoreItem>
</file>

<file path=customXml/itemProps3.xml><?xml version="1.0" encoding="utf-8"?>
<ds:datastoreItem xmlns:ds="http://schemas.openxmlformats.org/officeDocument/2006/customXml" ds:itemID="{0EC5BCAD-39BE-4BDB-85B1-036EF645F2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d6c4ac-d4d0-40a1-86d2-57f6356bd4db"/>
    <ds:schemaRef ds:uri="d1006d68-7f85-4b61-80bd-0f3b4afa49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20120530_Vorlage Power Point SSV</Template>
  <TotalTime>0</TotalTime>
  <Words>692</Words>
  <Application>Microsoft Office PowerPoint</Application>
  <PresentationFormat>On-screen Show (16:9)</PresentationFormat>
  <Paragraphs>214</Paragraphs>
  <Slides>38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20120530_Vorlage Power Point SSV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SSV Luzern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SSV</dc:creator>
  <cp:lastModifiedBy>Walter Meer</cp:lastModifiedBy>
  <cp:revision>131</cp:revision>
  <cp:lastPrinted>2023-02-02T06:35:14Z</cp:lastPrinted>
  <dcterms:created xsi:type="dcterms:W3CDTF">2012-12-18T12:23:42Z</dcterms:created>
  <dcterms:modified xsi:type="dcterms:W3CDTF">2023-02-13T07:31:44Z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e8e4f95-c86a-4355-b3fc-c1c18fb739fa_Enabled">
    <vt:lpwstr>true</vt:lpwstr>
  </property>
  <property fmtid="{D5CDD505-2E9C-101B-9397-08002B2CF9AE}" pid="3" name="MSIP_Label_8e8e4f95-c86a-4355-b3fc-c1c18fb739fa_SetDate">
    <vt:lpwstr>2023-02-04T09:15:48Z</vt:lpwstr>
  </property>
  <property fmtid="{D5CDD505-2E9C-101B-9397-08002B2CF9AE}" pid="4" name="MSIP_Label_8e8e4f95-c86a-4355-b3fc-c1c18fb739fa_Method">
    <vt:lpwstr>Standard</vt:lpwstr>
  </property>
  <property fmtid="{D5CDD505-2E9C-101B-9397-08002B2CF9AE}" pid="5" name="MSIP_Label_8e8e4f95-c86a-4355-b3fc-c1c18fb739fa_Name">
    <vt:lpwstr>External.Public</vt:lpwstr>
  </property>
  <property fmtid="{D5CDD505-2E9C-101B-9397-08002B2CF9AE}" pid="6" name="MSIP_Label_8e8e4f95-c86a-4355-b3fc-c1c18fb739fa_SiteId">
    <vt:lpwstr>f2fa7496-3af7-42c7-a036-5169143b03b0</vt:lpwstr>
  </property>
  <property fmtid="{D5CDD505-2E9C-101B-9397-08002B2CF9AE}" pid="7" name="MSIP_Label_8e8e4f95-c86a-4355-b3fc-c1c18fb739fa_ActionId">
    <vt:lpwstr>2dcec7bb-aef7-4d5e-94a5-75ebc667d0f2</vt:lpwstr>
  </property>
  <property fmtid="{D5CDD505-2E9C-101B-9397-08002B2CF9AE}" pid="8" name="MSIP_Label_8e8e4f95-c86a-4355-b3fc-c1c18fb739fa_ContentBits">
    <vt:lpwstr>0</vt:lpwstr>
  </property>
  <property fmtid="{D5CDD505-2E9C-101B-9397-08002B2CF9AE}" pid="9" name="ContentTypeId">
    <vt:lpwstr>0x0101005FDE547847FF1D44998038688DAAA820</vt:lpwstr>
  </property>
  <property fmtid="{D5CDD505-2E9C-101B-9397-08002B2CF9AE}" pid="10" name="Order">
    <vt:r8>111400</vt:r8>
  </property>
  <property fmtid="{D5CDD505-2E9C-101B-9397-08002B2CF9AE}" pid="11" name="_ExtendedDescription">
    <vt:lpwstr/>
  </property>
  <property fmtid="{D5CDD505-2E9C-101B-9397-08002B2CF9AE}" pid="12" name="TriggerFlowInfo">
    <vt:lpwstr/>
  </property>
  <property fmtid="{D5CDD505-2E9C-101B-9397-08002B2CF9AE}" pid="13" name="_SourceUrl">
    <vt:lpwstr/>
  </property>
  <property fmtid="{D5CDD505-2E9C-101B-9397-08002B2CF9AE}" pid="14" name="_SharedFileIndex">
    <vt:lpwstr/>
  </property>
  <property fmtid="{D5CDD505-2E9C-101B-9397-08002B2CF9AE}" pid="15" name="ComplianceAssetId">
    <vt:lpwstr/>
  </property>
</Properties>
</file>