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5" r:id="rId3"/>
    <p:sldId id="296" r:id="rId4"/>
    <p:sldId id="297" r:id="rId5"/>
    <p:sldId id="298" r:id="rId6"/>
    <p:sldId id="299" r:id="rId7"/>
    <p:sldId id="300" r:id="rId8"/>
    <p:sldId id="287" r:id="rId9"/>
    <p:sldId id="288" r:id="rId10"/>
    <p:sldId id="257" r:id="rId11"/>
    <p:sldId id="258" r:id="rId12"/>
    <p:sldId id="264" r:id="rId13"/>
    <p:sldId id="267" r:id="rId14"/>
    <p:sldId id="266" r:id="rId15"/>
    <p:sldId id="265" r:id="rId16"/>
    <p:sldId id="263" r:id="rId17"/>
    <p:sldId id="28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0" r:id="rId30"/>
    <p:sldId id="283" r:id="rId31"/>
    <p:sldId id="284" r:id="rId32"/>
    <p:sldId id="285" r:id="rId33"/>
    <p:sldId id="294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76767"/>
    <a:srgbClr val="867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Baehler" userId="4f592939421faf75" providerId="LiveId" clId="{803214E8-B1A6-4545-B642-EE0CCAB808A8}"/>
    <pc:docChg chg="undo custSel modSld">
      <pc:chgData name="Marc Baehler" userId="4f592939421faf75" providerId="LiveId" clId="{803214E8-B1A6-4545-B642-EE0CCAB808A8}" dt="2020-04-09T17:01:16.800" v="798" actId="20577"/>
      <pc:docMkLst>
        <pc:docMk/>
      </pc:docMkLst>
      <pc:sldChg chg="modSp">
        <pc:chgData name="Marc Baehler" userId="4f592939421faf75" providerId="LiveId" clId="{803214E8-B1A6-4545-B642-EE0CCAB808A8}" dt="2020-04-09T16:04:54.352" v="699" actId="20577"/>
        <pc:sldMkLst>
          <pc:docMk/>
          <pc:sldMk cId="3973571551" sldId="270"/>
        </pc:sldMkLst>
        <pc:spChg chg="mod">
          <ac:chgData name="Marc Baehler" userId="4f592939421faf75" providerId="LiveId" clId="{803214E8-B1A6-4545-B642-EE0CCAB808A8}" dt="2020-04-09T16:04:54.352" v="699" actId="20577"/>
          <ac:spMkLst>
            <pc:docMk/>
            <pc:sldMk cId="3973571551" sldId="270"/>
            <ac:spMk id="4" creationId="{00000000-0000-0000-0000-000000000000}"/>
          </ac:spMkLst>
        </pc:spChg>
      </pc:sldChg>
      <pc:sldChg chg="modSp">
        <pc:chgData name="Marc Baehler" userId="4f592939421faf75" providerId="LiveId" clId="{803214E8-B1A6-4545-B642-EE0CCAB808A8}" dt="2020-04-09T16:08:19.087" v="766" actId="20577"/>
        <pc:sldMkLst>
          <pc:docMk/>
          <pc:sldMk cId="3420983922" sldId="286"/>
        </pc:sldMkLst>
        <pc:spChg chg="mod">
          <ac:chgData name="Marc Baehler" userId="4f592939421faf75" providerId="LiveId" clId="{803214E8-B1A6-4545-B642-EE0CCAB808A8}" dt="2020-04-09T09:57:41.914" v="36" actId="20577"/>
          <ac:spMkLst>
            <pc:docMk/>
            <pc:sldMk cId="3420983922" sldId="286"/>
            <ac:spMk id="4" creationId="{00000000-0000-0000-0000-000000000000}"/>
          </ac:spMkLst>
        </pc:spChg>
        <pc:spChg chg="mod">
          <ac:chgData name="Marc Baehler" userId="4f592939421faf75" providerId="LiveId" clId="{803214E8-B1A6-4545-B642-EE0CCAB808A8}" dt="2020-04-09T15:58:22.009" v="499" actId="20577"/>
          <ac:spMkLst>
            <pc:docMk/>
            <pc:sldMk cId="3420983922" sldId="286"/>
            <ac:spMk id="7" creationId="{00000000-0000-0000-0000-000000000000}"/>
          </ac:spMkLst>
        </pc:spChg>
        <pc:spChg chg="mod">
          <ac:chgData name="Marc Baehler" userId="4f592939421faf75" providerId="LiveId" clId="{803214E8-B1A6-4545-B642-EE0CCAB808A8}" dt="2020-04-09T16:08:19.087" v="766" actId="20577"/>
          <ac:spMkLst>
            <pc:docMk/>
            <pc:sldMk cId="3420983922" sldId="286"/>
            <ac:spMk id="10" creationId="{00000000-0000-0000-0000-000000000000}"/>
          </ac:spMkLst>
        </pc:spChg>
        <pc:spChg chg="mod">
          <ac:chgData name="Marc Baehler" userId="4f592939421faf75" providerId="LiveId" clId="{803214E8-B1A6-4545-B642-EE0CCAB808A8}" dt="2020-04-09T09:56:27.475" v="28" actId="20577"/>
          <ac:spMkLst>
            <pc:docMk/>
            <pc:sldMk cId="3420983922" sldId="286"/>
            <ac:spMk id="12" creationId="{00000000-0000-0000-0000-000000000000}"/>
          </ac:spMkLst>
        </pc:spChg>
      </pc:sldChg>
      <pc:sldChg chg="modSp">
        <pc:chgData name="Marc Baehler" userId="4f592939421faf75" providerId="LiveId" clId="{803214E8-B1A6-4545-B642-EE0CCAB808A8}" dt="2020-04-09T16:03:51.377" v="684" actId="20577"/>
        <pc:sldMkLst>
          <pc:docMk/>
          <pc:sldMk cId="2195164660" sldId="288"/>
        </pc:sldMkLst>
        <pc:spChg chg="mod">
          <ac:chgData name="Marc Baehler" userId="4f592939421faf75" providerId="LiveId" clId="{803214E8-B1A6-4545-B642-EE0CCAB808A8}" dt="2020-04-09T16:03:51.377" v="684" actId="20577"/>
          <ac:spMkLst>
            <pc:docMk/>
            <pc:sldMk cId="2195164660" sldId="288"/>
            <ac:spMk id="2" creationId="{00000000-0000-0000-0000-000000000000}"/>
          </ac:spMkLst>
        </pc:spChg>
        <pc:spChg chg="mod">
          <ac:chgData name="Marc Baehler" userId="4f592939421faf75" providerId="LiveId" clId="{803214E8-B1A6-4545-B642-EE0CCAB808A8}" dt="2020-04-09T15:58:40.016" v="516" actId="20577"/>
          <ac:spMkLst>
            <pc:docMk/>
            <pc:sldMk cId="2195164660" sldId="288"/>
            <ac:spMk id="5" creationId="{00000000-0000-0000-0000-000000000000}"/>
          </ac:spMkLst>
        </pc:spChg>
      </pc:sldChg>
      <pc:sldChg chg="modSp">
        <pc:chgData name="Marc Baehler" userId="4f592939421faf75" providerId="LiveId" clId="{803214E8-B1A6-4545-B642-EE0CCAB808A8}" dt="2020-04-09T16:06:55.233" v="764" actId="20577"/>
        <pc:sldMkLst>
          <pc:docMk/>
          <pc:sldMk cId="3516571172" sldId="294"/>
        </pc:sldMkLst>
        <pc:spChg chg="mod">
          <ac:chgData name="Marc Baehler" userId="4f592939421faf75" providerId="LiveId" clId="{803214E8-B1A6-4545-B642-EE0CCAB808A8}" dt="2020-04-09T16:06:55.233" v="764" actId="20577"/>
          <ac:spMkLst>
            <pc:docMk/>
            <pc:sldMk cId="3516571172" sldId="294"/>
            <ac:spMk id="41" creationId="{00000000-0000-0000-0000-000000000000}"/>
          </ac:spMkLst>
        </pc:spChg>
        <pc:spChg chg="mod">
          <ac:chgData name="Marc Baehler" userId="4f592939421faf75" providerId="LiveId" clId="{803214E8-B1A6-4545-B642-EE0CCAB808A8}" dt="2020-04-09T16:06:17.914" v="744" actId="6549"/>
          <ac:spMkLst>
            <pc:docMk/>
            <pc:sldMk cId="3516571172" sldId="294"/>
            <ac:spMk id="45" creationId="{00000000-0000-0000-0000-000000000000}"/>
          </ac:spMkLst>
        </pc:spChg>
      </pc:sldChg>
      <pc:sldChg chg="modSp">
        <pc:chgData name="Marc Baehler" userId="4f592939421faf75" providerId="LiveId" clId="{803214E8-B1A6-4545-B642-EE0CCAB808A8}" dt="2020-04-09T10:07:24.552" v="87" actId="20577"/>
        <pc:sldMkLst>
          <pc:docMk/>
          <pc:sldMk cId="1381563787" sldId="295"/>
        </pc:sldMkLst>
        <pc:graphicFrameChg chg="mod modGraphic">
          <ac:chgData name="Marc Baehler" userId="4f592939421faf75" providerId="LiveId" clId="{803214E8-B1A6-4545-B642-EE0CCAB808A8}" dt="2020-04-09T10:07:24.552" v="87" actId="20577"/>
          <ac:graphicFrameMkLst>
            <pc:docMk/>
            <pc:sldMk cId="1381563787" sldId="295"/>
            <ac:graphicFrameMk id="3" creationId="{00000000-0000-0000-0000-000000000000}"/>
          </ac:graphicFrameMkLst>
        </pc:graphicFrameChg>
      </pc:sldChg>
      <pc:sldChg chg="modSp">
        <pc:chgData name="Marc Baehler" userId="4f592939421faf75" providerId="LiveId" clId="{803214E8-B1A6-4545-B642-EE0CCAB808A8}" dt="2020-04-09T10:14:06.755" v="97" actId="313"/>
        <pc:sldMkLst>
          <pc:docMk/>
          <pc:sldMk cId="4167198692" sldId="297"/>
        </pc:sldMkLst>
        <pc:spChg chg="mod">
          <ac:chgData name="Marc Baehler" userId="4f592939421faf75" providerId="LiveId" clId="{803214E8-B1A6-4545-B642-EE0CCAB808A8}" dt="2020-04-09T10:14:06.755" v="97" actId="313"/>
          <ac:spMkLst>
            <pc:docMk/>
            <pc:sldMk cId="4167198692" sldId="297"/>
            <ac:spMk id="3" creationId="{00000000-0000-0000-0000-000000000000}"/>
          </ac:spMkLst>
        </pc:spChg>
      </pc:sldChg>
      <pc:sldChg chg="modSp">
        <pc:chgData name="Marc Baehler" userId="4f592939421faf75" providerId="LiveId" clId="{803214E8-B1A6-4545-B642-EE0CCAB808A8}" dt="2020-04-09T17:00:39.737" v="797" actId="20577"/>
        <pc:sldMkLst>
          <pc:docMk/>
          <pc:sldMk cId="213038955" sldId="298"/>
        </pc:sldMkLst>
        <pc:graphicFrameChg chg="modGraphic">
          <ac:chgData name="Marc Baehler" userId="4f592939421faf75" providerId="LiveId" clId="{803214E8-B1A6-4545-B642-EE0CCAB808A8}" dt="2020-04-09T17:00:39.737" v="797" actId="20577"/>
          <ac:graphicFrameMkLst>
            <pc:docMk/>
            <pc:sldMk cId="213038955" sldId="298"/>
            <ac:graphicFrameMk id="4" creationId="{00000000-0000-0000-0000-000000000000}"/>
          </ac:graphicFrameMkLst>
        </pc:graphicFrameChg>
      </pc:sldChg>
      <pc:sldChg chg="modSp">
        <pc:chgData name="Marc Baehler" userId="4f592939421faf75" providerId="LiveId" clId="{803214E8-B1A6-4545-B642-EE0CCAB808A8}" dt="2020-04-09T17:01:16.800" v="798" actId="20577"/>
        <pc:sldMkLst>
          <pc:docMk/>
          <pc:sldMk cId="1673858409" sldId="299"/>
        </pc:sldMkLst>
        <pc:spChg chg="mod">
          <ac:chgData name="Marc Baehler" userId="4f592939421faf75" providerId="LiveId" clId="{803214E8-B1A6-4545-B642-EE0CCAB808A8}" dt="2020-04-09T17:01:16.800" v="798" actId="20577"/>
          <ac:spMkLst>
            <pc:docMk/>
            <pc:sldMk cId="1673858409" sldId="299"/>
            <ac:spMk id="9" creationId="{00000000-0000-0000-0000-000000000000}"/>
          </ac:spMkLst>
        </pc:spChg>
        <pc:spChg chg="mod">
          <ac:chgData name="Marc Baehler" userId="4f592939421faf75" providerId="LiveId" clId="{803214E8-B1A6-4545-B642-EE0CCAB808A8}" dt="2020-04-09T15:51:11.793" v="359" actId="20577"/>
          <ac:spMkLst>
            <pc:docMk/>
            <pc:sldMk cId="1673858409" sldId="299"/>
            <ac:spMk id="26" creationId="{00000000-0000-0000-0000-000000000000}"/>
          </ac:spMkLst>
        </pc:spChg>
        <pc:spChg chg="mod">
          <ac:chgData name="Marc Baehler" userId="4f592939421faf75" providerId="LiveId" clId="{803214E8-B1A6-4545-B642-EE0CCAB808A8}" dt="2020-04-09T15:43:32.517" v="184" actId="20577"/>
          <ac:spMkLst>
            <pc:docMk/>
            <pc:sldMk cId="1673858409" sldId="299"/>
            <ac:spMk id="54" creationId="{00000000-0000-0000-0000-000000000000}"/>
          </ac:spMkLst>
        </pc:spChg>
      </pc:sldChg>
      <pc:sldChg chg="modSp">
        <pc:chgData name="Marc Baehler" userId="4f592939421faf75" providerId="LiveId" clId="{803214E8-B1A6-4545-B642-EE0CCAB808A8}" dt="2020-04-09T15:56:48.007" v="489" actId="20577"/>
        <pc:sldMkLst>
          <pc:docMk/>
          <pc:sldMk cId="3829305493" sldId="300"/>
        </pc:sldMkLst>
        <pc:spChg chg="mod">
          <ac:chgData name="Marc Baehler" userId="4f592939421faf75" providerId="LiveId" clId="{803214E8-B1A6-4545-B642-EE0CCAB808A8}" dt="2020-04-09T15:53:52.741" v="411" actId="6549"/>
          <ac:spMkLst>
            <pc:docMk/>
            <pc:sldMk cId="3829305493" sldId="300"/>
            <ac:spMk id="10" creationId="{00000000-0000-0000-0000-000000000000}"/>
          </ac:spMkLst>
        </pc:spChg>
        <pc:spChg chg="mod">
          <ac:chgData name="Marc Baehler" userId="4f592939421faf75" providerId="LiveId" clId="{803214E8-B1A6-4545-B642-EE0CCAB808A8}" dt="2020-04-09T15:56:28.545" v="457" actId="20577"/>
          <ac:spMkLst>
            <pc:docMk/>
            <pc:sldMk cId="3829305493" sldId="300"/>
            <ac:spMk id="27" creationId="{00000000-0000-0000-0000-000000000000}"/>
          </ac:spMkLst>
        </pc:spChg>
        <pc:spChg chg="mod">
          <ac:chgData name="Marc Baehler" userId="4f592939421faf75" providerId="LiveId" clId="{803214E8-B1A6-4545-B642-EE0CCAB808A8}" dt="2020-04-09T15:56:48.007" v="489" actId="20577"/>
          <ac:spMkLst>
            <pc:docMk/>
            <pc:sldMk cId="3829305493" sldId="300"/>
            <ac:spMk id="3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629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902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164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618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716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631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073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233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477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208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99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757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8.xml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9.xml"/><Relationship Id="rId4" Type="http://schemas.openxmlformats.org/officeDocument/2006/relationships/slide" Target="slide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spreadsheets/d/10Zi3QOpD2rZrf7nuaUQmL9s39JEtgJPDWBbph51wSoU/edit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7298" y="1421152"/>
            <a:ext cx="106479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25m </a:t>
            </a:r>
            <a:r>
              <a:rPr lang="fr-FR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Schnellfeuer</a:t>
            </a:r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/ vitesse 25m </a:t>
            </a:r>
          </a:p>
          <a:p>
            <a:pPr algn="ctr"/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Virtuelles Training / entraînement virtuel</a:t>
            </a:r>
            <a:endParaRPr lang="fr-F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614201" y="5134692"/>
            <a:ext cx="2807179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Drehscheibe</a:t>
            </a:r>
            <a:endParaRPr lang="fr-F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Cibles tournantes</a:t>
            </a:r>
            <a:endParaRPr lang="fr-F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8995172" y="5134692"/>
            <a:ext cx="2414444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Am</a:t>
            </a:r>
            <a:r>
              <a:rPr lang="fr-FR" sz="32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pel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fr-FR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Cible à lampes</a:t>
            </a:r>
          </a:p>
        </p:txBody>
      </p:sp>
      <p:sp>
        <p:nvSpPr>
          <p:cNvPr id="8" name="Rectangle 11">
            <a:hlinkClick r:id="rId5" action="ppaction://hlinksldjump"/>
          </p:cNvPr>
          <p:cNvSpPr/>
          <p:nvPr/>
        </p:nvSpPr>
        <p:spPr>
          <a:xfrm>
            <a:off x="393189" y="5134692"/>
            <a:ext cx="2880000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Stehende</a:t>
            </a:r>
            <a:r>
              <a:rPr lang="fr-FR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Scheibe</a:t>
            </a:r>
            <a:endParaRPr lang="fr-F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Cible fixe</a:t>
            </a:r>
            <a:endParaRPr lang="fr-F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feld 8">
            <a:hlinkClick r:id="rId6" action="ppaction://hlinksldjump"/>
          </p:cNvPr>
          <p:cNvSpPr txBox="1"/>
          <p:nvPr/>
        </p:nvSpPr>
        <p:spPr>
          <a:xfrm>
            <a:off x="10472468" y="293298"/>
            <a:ext cx="13974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FERTIG</a:t>
            </a:r>
          </a:p>
          <a:p>
            <a:pPr algn="ctr"/>
            <a:r>
              <a:rPr lang="de-CH" b="1" dirty="0">
                <a:latin typeface="Agency FB" panose="020B0503020202020204" pitchFamily="34" charset="0"/>
              </a:rPr>
              <a:t>FIN</a:t>
            </a:r>
          </a:p>
        </p:txBody>
      </p:sp>
      <p:sp>
        <p:nvSpPr>
          <p:cNvPr id="10" name="Textfeld 9">
            <a:hlinkClick r:id="rId7" action="ppaction://hlinksldjump"/>
          </p:cNvPr>
          <p:cNvSpPr txBox="1"/>
          <p:nvPr/>
        </p:nvSpPr>
        <p:spPr>
          <a:xfrm>
            <a:off x="8905250" y="293298"/>
            <a:ext cx="1397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Vorbereiten</a:t>
            </a:r>
          </a:p>
          <a:p>
            <a:pPr algn="ctr"/>
            <a:r>
              <a:rPr lang="de-CH" b="1" dirty="0" err="1">
                <a:latin typeface="Agency FB" panose="020B0503020202020204" pitchFamily="34" charset="0"/>
              </a:rPr>
              <a:t>Préparer</a:t>
            </a:r>
            <a:endParaRPr lang="de-CH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8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sndAc>
          <p:stSnd>
            <p:snd r:embed="rId2" name="load.wav"/>
          </p:stSnd>
        </p:sndAc>
      </p:transition>
    </mc:Choice>
    <mc:Fallback xmlns="">
      <p:transition spd="slow" advClick="0" advTm="60000">
        <p:sndAc>
          <p:stSnd>
            <p:snd r:embed="rId5" name="load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9049" y="885370"/>
            <a:ext cx="216000" cy="6012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11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>
        <p:sndAc>
          <p:stSnd>
            <p:snd r:embed="rId2" name="attention.wav"/>
          </p:stSnd>
        </p:sndAc>
      </p:transition>
    </mc:Choice>
    <mc:Fallback xmlns="">
      <p:transition advClick="0" advTm="12000">
        <p:sndAc>
          <p:stSnd>
            <p:snd r:embed="rId6" name="atten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1.11111E-6 L 0.17929 -0.0023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3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17929 -0.00231 L 3.33333E-6 -1.11111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9049" y="885370"/>
            <a:ext cx="216000" cy="6120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10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500"/>
    </mc:Choice>
    <mc:Fallback xmlns="">
      <p:transition advClick="0" advTm="1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7929 -0.0023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2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3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17929 -0.00231 L 3.33333E-6 -1.48148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9049" y="885370"/>
            <a:ext cx="216000" cy="604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32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500"/>
    </mc:Choice>
    <mc:Fallback xmlns="">
      <p:transition spd="slow" advClick="0" advTm="1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7929 -0.0023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2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3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17929 -0.00232 L 3.33333E-6 2.59259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9049" y="885370"/>
            <a:ext cx="216000" cy="6084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74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500"/>
    </mc:Choice>
    <mc:Fallback xmlns="">
      <p:transition spd="slow" advClick="0" advTm="1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17929 -0.0023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2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3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17929 -0.00232 L 3.33333E-6 4.81481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9049" y="885370"/>
            <a:ext cx="216000" cy="6084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27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500"/>
    </mc:Choice>
    <mc:Fallback xmlns="">
      <p:transition spd="slow" advClick="0" advTm="1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17929 -0.0023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2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3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17929 -0.00232 L 3.33333E-6 4.81481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9049" y="885370"/>
            <a:ext cx="216000" cy="604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449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7929 -0.0023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hlinkClick r:id="rId4" action="ppaction://hlinksldjump"/>
          </p:cNvPr>
          <p:cNvSpPr txBox="1"/>
          <p:nvPr/>
        </p:nvSpPr>
        <p:spPr>
          <a:xfrm>
            <a:off x="10472468" y="293298"/>
            <a:ext cx="13974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FERTIG</a:t>
            </a:r>
          </a:p>
          <a:p>
            <a:pPr algn="ctr"/>
            <a:r>
              <a:rPr lang="de-CH" b="1" dirty="0">
                <a:latin typeface="Agency FB" panose="020B0503020202020204" pitchFamily="34" charset="0"/>
              </a:rPr>
              <a:t>FIN</a:t>
            </a:r>
          </a:p>
        </p:txBody>
      </p:sp>
      <p:sp>
        <p:nvSpPr>
          <p:cNvPr id="8" name="Textfeld 7">
            <a:hlinkClick r:id="rId5" action="ppaction://hlinksldjump"/>
          </p:cNvPr>
          <p:cNvSpPr txBox="1"/>
          <p:nvPr/>
        </p:nvSpPr>
        <p:spPr>
          <a:xfrm>
            <a:off x="7504981" y="293298"/>
            <a:ext cx="139748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WIEDERHOLEN</a:t>
            </a:r>
          </a:p>
          <a:p>
            <a:pPr algn="ctr"/>
            <a:r>
              <a:rPr lang="fr-CH" b="1" dirty="0">
                <a:latin typeface="Agency FB" panose="020B0503020202020204" pitchFamily="34" charset="0"/>
              </a:rPr>
              <a:t>REPETER</a:t>
            </a:r>
          </a:p>
        </p:txBody>
      </p:sp>
      <p:sp>
        <p:nvSpPr>
          <p:cNvPr id="5" name="Textfeld 4">
            <a:hlinkClick r:id="rId6" action="ppaction://hlinksldjump"/>
          </p:cNvPr>
          <p:cNvSpPr txBox="1"/>
          <p:nvPr/>
        </p:nvSpPr>
        <p:spPr>
          <a:xfrm>
            <a:off x="8988724" y="293297"/>
            <a:ext cx="139748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MENU</a:t>
            </a:r>
          </a:p>
          <a:p>
            <a:pPr algn="ctr"/>
            <a:endParaRPr lang="fr-CH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top unload.wav"/>
          </p:stSnd>
        </p:sndAc>
      </p:transition>
    </mc:Choice>
    <mc:Fallback xmlns="">
      <p:transition spd="slow">
        <p:sndAc>
          <p:stSnd>
            <p:snd r:embed="rId7" name="stop unload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6579" y="5636962"/>
            <a:ext cx="2224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r-FR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Ready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2551" y="1421152"/>
            <a:ext cx="5317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25m </a:t>
            </a:r>
            <a:r>
              <a:rPr lang="fr-FR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Ampelsystem</a:t>
            </a:r>
            <a:endParaRPr lang="fr-F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5m </a:t>
            </a:r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cibles à lampes</a:t>
            </a:r>
            <a:endParaRPr lang="fr-F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5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93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sndAc>
          <p:stSnd>
            <p:snd r:embed="rId2" name="load.wav"/>
          </p:stSnd>
        </p:sndAc>
      </p:transition>
    </mc:Choice>
    <mc:Fallback xmlns="">
      <p:transition advTm="60000">
        <p:sndAc>
          <p:stSnd>
            <p:snd r:embed="rId5" name="load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hlinkClick r:id="rId3" action="ppaction://hlinksldjump"/>
          </p:cNvPr>
          <p:cNvSpPr txBox="1"/>
          <p:nvPr/>
        </p:nvSpPr>
        <p:spPr>
          <a:xfrm>
            <a:off x="10472468" y="293298"/>
            <a:ext cx="13974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FERTIG</a:t>
            </a:r>
          </a:p>
          <a:p>
            <a:pPr algn="ctr"/>
            <a:r>
              <a:rPr lang="de-CH" b="1" dirty="0">
                <a:latin typeface="Agency FB" panose="020B0503020202020204" pitchFamily="34" charset="0"/>
              </a:rPr>
              <a:t>FIN</a:t>
            </a:r>
          </a:p>
        </p:txBody>
      </p:sp>
      <p:sp>
        <p:nvSpPr>
          <p:cNvPr id="10" name="Textfeld 9">
            <a:hlinkClick r:id="rId4" action="ppaction://hlinksldjump"/>
          </p:cNvPr>
          <p:cNvSpPr txBox="1"/>
          <p:nvPr/>
        </p:nvSpPr>
        <p:spPr>
          <a:xfrm>
            <a:off x="8905250" y="293298"/>
            <a:ext cx="1397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Handbuch</a:t>
            </a:r>
          </a:p>
          <a:p>
            <a:pPr algn="ctr"/>
            <a:r>
              <a:rPr lang="de-CH" b="1" dirty="0">
                <a:latin typeface="Agency FB" panose="020B0503020202020204" pitchFamily="34" charset="0"/>
              </a:rPr>
              <a:t>Manuel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055293"/>
              </p:ext>
            </p:extLst>
          </p:nvPr>
        </p:nvGraphicFramePr>
        <p:xfrm>
          <a:off x="2100302" y="2225685"/>
          <a:ext cx="81280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VORBEREITUNG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PREPARATION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Scheibendurchmesser auf Bildschirm messen.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Mesurer le diamètre de</a:t>
                      </a:r>
                      <a:r>
                        <a:rPr lang="fr-CH" baseline="0" noProof="0" dirty="0"/>
                        <a:t> la</a:t>
                      </a:r>
                      <a:r>
                        <a:rPr lang="fr-CH" noProof="0" dirty="0"/>
                        <a:t> cible affichée sur l’écran</a:t>
                      </a:r>
                      <a:r>
                        <a:rPr lang="fr-CH" baseline="0" noProof="0" dirty="0"/>
                        <a:t>.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Bildschirm und symbolisch</a:t>
                      </a:r>
                      <a:r>
                        <a:rPr lang="de-CH" baseline="0" dirty="0"/>
                        <a:t> Scheibenfuss gemäss Tabelle positionieren.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Positionner</a:t>
                      </a:r>
                      <a:r>
                        <a:rPr lang="fr-CH" baseline="0" noProof="0" dirty="0"/>
                        <a:t> l’écran et le pied symbolique de la cible, selon les données de la tabelle.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Die</a:t>
                      </a:r>
                      <a:r>
                        <a:rPr lang="de-CH" baseline="0" dirty="0"/>
                        <a:t> Beschreibung der Kernelemente und Phasen des Trainings einprägen.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Se mémoriser</a:t>
                      </a:r>
                      <a:r>
                        <a:rPr lang="fr-CH" baseline="0" noProof="0" dirty="0"/>
                        <a:t> la description des éléments clés et les phases d’entraînement, exercez-les tranquillement.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Auf stehende Scheibe einüben.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Exercer avec la cible fixe.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Simulation starten.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Puis démarrer</a:t>
                      </a:r>
                      <a:r>
                        <a:rPr lang="fr-CH" baseline="0" noProof="0" dirty="0"/>
                        <a:t> la simulation.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56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69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sndAc>
          <p:stSnd>
            <p:snd r:embed="rId2" name="attention.wav"/>
          </p:stSnd>
        </p:sndAc>
      </p:transition>
    </mc:Choice>
    <mc:Fallback xmlns="">
      <p:transition spd="slow" advClick="0" advTm="7000">
        <p:sndAc>
          <p:stSnd>
            <p:snd r:embed="rId5" name="attention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19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327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64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86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24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217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2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97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15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/>
        </p:nvPicPr>
        <p:blipFill rotWithShape="1">
          <a:blip r:embed="rId2"/>
          <a:srcRect l="3651" t="15143" r="3016" b="15270"/>
          <a:stretch/>
        </p:blipFill>
        <p:spPr>
          <a:xfrm>
            <a:off x="3753266" y="1394304"/>
            <a:ext cx="4267200" cy="3976915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3926541" y="3052482"/>
            <a:ext cx="0" cy="34155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7830670" y="3052482"/>
            <a:ext cx="0" cy="34155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3926541" y="6212541"/>
            <a:ext cx="388620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4654798" y="5289211"/>
            <a:ext cx="2464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 </a:t>
            </a:r>
            <a:r>
              <a:rPr lang="de-DE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 (Y)</a:t>
            </a:r>
          </a:p>
        </p:txBody>
      </p:sp>
    </p:spTree>
    <p:extLst>
      <p:ext uri="{BB962C8B-B14F-4D97-AF65-F5344CB8AC3E}">
        <p14:creationId xmlns:p14="http://schemas.microsoft.com/office/powerpoint/2010/main" val="2856527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58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sndAc>
          <p:stSnd>
            <p:snd r:embed="rId2" name="stop unload.wav"/>
          </p:stSnd>
        </p:sndAc>
      </p:transition>
    </mc:Choice>
    <mc:Fallback xmlns="">
      <p:transition advClick="0" advTm="15000">
        <p:sndAc>
          <p:stSnd>
            <p:snd r:embed="rId5" name="stop unload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hlinkClick r:id="rId3" action="ppaction://hlinksldjump"/>
          </p:cNvPr>
          <p:cNvSpPr txBox="1"/>
          <p:nvPr/>
        </p:nvSpPr>
        <p:spPr>
          <a:xfrm>
            <a:off x="10472468" y="293298"/>
            <a:ext cx="13974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FERTIG</a:t>
            </a:r>
          </a:p>
          <a:p>
            <a:pPr algn="ctr"/>
            <a:r>
              <a:rPr lang="de-CH" b="1" dirty="0">
                <a:latin typeface="Agency FB" panose="020B0503020202020204" pitchFamily="34" charset="0"/>
              </a:rPr>
              <a:t>FIN</a:t>
            </a:r>
          </a:p>
        </p:txBody>
      </p:sp>
      <p:sp>
        <p:nvSpPr>
          <p:cNvPr id="9" name="Textfeld 8">
            <a:hlinkClick r:id="rId4" action="ppaction://hlinksldjump"/>
          </p:cNvPr>
          <p:cNvSpPr txBox="1"/>
          <p:nvPr/>
        </p:nvSpPr>
        <p:spPr>
          <a:xfrm>
            <a:off x="7504981" y="293298"/>
            <a:ext cx="139748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WIEDERHOLEN</a:t>
            </a:r>
          </a:p>
          <a:p>
            <a:pPr algn="ctr"/>
            <a:r>
              <a:rPr lang="fr-CH" b="1" dirty="0">
                <a:latin typeface="Agency FB" panose="020B0503020202020204" pitchFamily="34" charset="0"/>
              </a:rPr>
              <a:t>REPETER</a:t>
            </a:r>
          </a:p>
        </p:txBody>
      </p:sp>
      <p:sp>
        <p:nvSpPr>
          <p:cNvPr id="10" name="Textfeld 9">
            <a:hlinkClick r:id="rId5" action="ppaction://hlinksldjump"/>
          </p:cNvPr>
          <p:cNvSpPr txBox="1"/>
          <p:nvPr/>
        </p:nvSpPr>
        <p:spPr>
          <a:xfrm>
            <a:off x="8988724" y="293297"/>
            <a:ext cx="139748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MENU</a:t>
            </a:r>
          </a:p>
          <a:p>
            <a:pPr algn="ctr"/>
            <a:endParaRPr lang="fr-CH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30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17635" y="1159556"/>
            <a:ext cx="46522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ENDE - FIN</a:t>
            </a:r>
          </a:p>
        </p:txBody>
      </p:sp>
    </p:spTree>
    <p:extLst>
      <p:ext uri="{BB962C8B-B14F-4D97-AF65-F5344CB8AC3E}">
        <p14:creationId xmlns:p14="http://schemas.microsoft.com/office/powerpoint/2010/main" val="1403381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58650" y="1864176"/>
            <a:ext cx="11016000" cy="2821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3" name="Gerader Verbinder 22"/>
          <p:cNvCxnSpPr/>
          <p:nvPr/>
        </p:nvCxnSpPr>
        <p:spPr>
          <a:xfrm flipH="1">
            <a:off x="9821236" y="2421650"/>
            <a:ext cx="0" cy="180000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50927" y="3396286"/>
            <a:ext cx="891558" cy="1296000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554885" y="4692285"/>
            <a:ext cx="1101600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9804635" y="3524620"/>
            <a:ext cx="45719" cy="36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0000">
            <a:off x="2395270" y="3327296"/>
            <a:ext cx="492494" cy="520419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2306470" y="3512819"/>
            <a:ext cx="7452000" cy="2160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392306" y="3711076"/>
            <a:ext cx="516054" cy="449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1" name="Gerader Verbinder 10"/>
          <p:cNvCxnSpPr/>
          <p:nvPr/>
        </p:nvCxnSpPr>
        <p:spPr>
          <a:xfrm>
            <a:off x="9895633" y="3384254"/>
            <a:ext cx="0" cy="1260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953">
            <a:off x="2254567" y="3675843"/>
            <a:ext cx="492494" cy="520419"/>
          </a:xfrm>
          <a:prstGeom prst="rect">
            <a:avLst/>
          </a:prstGeom>
        </p:spPr>
      </p:pic>
      <p:cxnSp>
        <p:nvCxnSpPr>
          <p:cNvPr id="14" name="Gerader Verbinder 13"/>
          <p:cNvCxnSpPr/>
          <p:nvPr/>
        </p:nvCxnSpPr>
        <p:spPr>
          <a:xfrm flipH="1">
            <a:off x="2283372" y="2473013"/>
            <a:ext cx="23098" cy="266251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V="1">
            <a:off x="1620264" y="3503862"/>
            <a:ext cx="842400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297506" y="3517302"/>
            <a:ext cx="7452000" cy="10800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 flipV="1">
            <a:off x="8654250" y="3723497"/>
            <a:ext cx="259200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1571572" y="3546793"/>
            <a:ext cx="0" cy="108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1173392" y="3782676"/>
            <a:ext cx="370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2315183" y="2590939"/>
            <a:ext cx="7524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814292" y="2112159"/>
            <a:ext cx="918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 m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2326354" y="2912151"/>
            <a:ext cx="129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3598202" y="3508670"/>
            <a:ext cx="45719" cy="1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8" name="Gerader Verbinder 27"/>
          <p:cNvCxnSpPr/>
          <p:nvPr/>
        </p:nvCxnSpPr>
        <p:spPr>
          <a:xfrm>
            <a:off x="3676001" y="3475726"/>
            <a:ext cx="0" cy="288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 flipH="1">
            <a:off x="3643563" y="2797302"/>
            <a:ext cx="0" cy="111600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2778488" y="2490309"/>
            <a:ext cx="393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Legende mit Linie 1 (Akzentuierungsbalken) 30"/>
          <p:cNvSpPr/>
          <p:nvPr/>
        </p:nvSpPr>
        <p:spPr>
          <a:xfrm>
            <a:off x="8403460" y="3182345"/>
            <a:ext cx="720000" cy="252000"/>
          </a:xfrm>
          <a:prstGeom prst="accentCallout1">
            <a:avLst>
              <a:gd name="adj1" fmla="val 87235"/>
              <a:gd name="adj2" fmla="val 111345"/>
              <a:gd name="adj3" fmla="val 156631"/>
              <a:gd name="adj4" fmla="val 1940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Arial Narrow" panose="020B0606020202030204" pitchFamily="34" charset="0"/>
                <a:cs typeface="Arial" panose="020B0604020202020204" pitchFamily="34" charset="0"/>
              </a:rPr>
              <a:t>Ø </a:t>
            </a:r>
            <a:r>
              <a:rPr lang="de-CH" sz="1400" dirty="0">
                <a:latin typeface="Arial Narrow" panose="020B0606020202030204" pitchFamily="34" charset="0"/>
              </a:rPr>
              <a:t>50cm</a:t>
            </a:r>
          </a:p>
        </p:txBody>
      </p:sp>
      <p:sp>
        <p:nvSpPr>
          <p:cNvPr id="32" name="Legende mit Linie 1 (Akzentuierungsbalken) 31"/>
          <p:cNvSpPr/>
          <p:nvPr/>
        </p:nvSpPr>
        <p:spPr>
          <a:xfrm>
            <a:off x="2670550" y="3094654"/>
            <a:ext cx="576000" cy="216000"/>
          </a:xfrm>
          <a:prstGeom prst="accentCallout1">
            <a:avLst>
              <a:gd name="adj1" fmla="val 87235"/>
              <a:gd name="adj2" fmla="val 111345"/>
              <a:gd name="adj3" fmla="val 203813"/>
              <a:gd name="adj4" fmla="val 1611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Arial Narrow" panose="020B0606020202030204" pitchFamily="34" charset="0"/>
                <a:cs typeface="Arial" panose="020B0604020202020204" pitchFamily="34" charset="0"/>
              </a:rPr>
              <a:t>Ø </a:t>
            </a:r>
            <a:r>
              <a:rPr lang="de-CH" sz="1400" dirty="0">
                <a:latin typeface="Arial Narrow" panose="020B0606020202030204" pitchFamily="34" charset="0"/>
              </a:rPr>
              <a:t>Y</a:t>
            </a:r>
          </a:p>
        </p:txBody>
      </p:sp>
      <p:cxnSp>
        <p:nvCxnSpPr>
          <p:cNvPr id="34" name="Gerader Verbinder 33"/>
          <p:cNvCxnSpPr/>
          <p:nvPr/>
        </p:nvCxnSpPr>
        <p:spPr>
          <a:xfrm flipH="1" flipV="1">
            <a:off x="3027798" y="3739212"/>
            <a:ext cx="6439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226128" y="3763726"/>
            <a:ext cx="0" cy="864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4031074" y="3564720"/>
            <a:ext cx="0" cy="108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 flipV="1">
            <a:off x="3643921" y="3546793"/>
            <a:ext cx="562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3639055" y="3811993"/>
            <a:ext cx="3802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40" name="Rechteck 39"/>
          <p:cNvSpPr/>
          <p:nvPr/>
        </p:nvSpPr>
        <p:spPr>
          <a:xfrm>
            <a:off x="2820926" y="3903403"/>
            <a:ext cx="375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61567" y="5033642"/>
            <a:ext cx="11031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u="sng" dirty="0">
                <a:latin typeface="Arial" panose="020B0604020202020204" pitchFamily="34" charset="0"/>
                <a:cs typeface="Arial" panose="020B0604020202020204" pitchFamily="34" charset="0"/>
              </a:rPr>
              <a:t>Formeln / </a:t>
            </a:r>
            <a:r>
              <a:rPr lang="de-CH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formules</a:t>
            </a:r>
            <a:r>
              <a:rPr lang="de-CH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// Beispiel mit Scheibendurchmesser 9cm auf Bildschirm - exemple </a:t>
            </a:r>
            <a:r>
              <a:rPr lang="de-CH" dirty="0" err="1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avec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une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cible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diamètre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9cm, </a:t>
            </a:r>
            <a:r>
              <a:rPr lang="de-CH" dirty="0" err="1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sur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l’écran</a:t>
            </a:r>
            <a:endParaRPr lang="de-CH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 = 25m : Ø 50cm x Ø  Y                                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// 25m : 50 cm x 9 cm = 4.5m</a:t>
            </a: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B = X – (( X (m) – 1.4 m ) : Ø 50cm x Ø  Y)    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// 1.8m – ((1.8m – 1.4m) / 50cm x 9xm) = 1.73m</a:t>
            </a: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C = X – (X : Ø 50cm x Ø  Y)                            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//  1.8m – (1.8m : 50 cm x 9 cm) = 1.47m</a:t>
            </a:r>
            <a:r>
              <a:rPr lang="de-CH" dirty="0">
                <a:latin typeface="Agency FB" panose="020B05030202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11110584" y="3762793"/>
            <a:ext cx="0" cy="864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10227298" y="3894237"/>
            <a:ext cx="9284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1.4m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180997" y="139432"/>
            <a:ext cx="116948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Position Scheibenzentrum un</a:t>
            </a:r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</a:t>
            </a:r>
            <a:r>
              <a:rPr lang="de-DE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Scheibenfuss</a:t>
            </a:r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berechnen</a:t>
            </a:r>
          </a:p>
          <a:p>
            <a:pPr algn="ctr"/>
            <a:r>
              <a:rPr lang="de-DE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Calculer</a:t>
            </a:r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le </a:t>
            </a:r>
            <a:r>
              <a:rPr lang="de-DE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centre</a:t>
            </a:r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et le </a:t>
            </a:r>
            <a:r>
              <a:rPr lang="de-DE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pied</a:t>
            </a:r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de-DE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cible</a:t>
            </a:r>
            <a:endParaRPr lang="de-DE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Textfeld 45">
            <a:hlinkClick r:id="rId4"/>
          </p:cNvPr>
          <p:cNvSpPr txBox="1"/>
          <p:nvPr/>
        </p:nvSpPr>
        <p:spPr>
          <a:xfrm>
            <a:off x="9821236" y="5876365"/>
            <a:ext cx="158187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/>
              <a:t>Rechner</a:t>
            </a:r>
          </a:p>
          <a:p>
            <a:pPr algn="ctr"/>
            <a:r>
              <a:rPr lang="de-CH" dirty="0" err="1"/>
              <a:t>Calculatrice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1657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 21"/>
          <p:cNvCxnSpPr/>
          <p:nvPr/>
        </p:nvCxnSpPr>
        <p:spPr>
          <a:xfrm flipV="1">
            <a:off x="5305227" y="1638250"/>
            <a:ext cx="5004000" cy="1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70" y="1234015"/>
            <a:ext cx="2114845" cy="2657846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4908330" y="1961346"/>
            <a:ext cx="54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 flipV="1">
            <a:off x="5461783" y="1419929"/>
            <a:ext cx="0" cy="54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4812080" y="1996025"/>
            <a:ext cx="720000" cy="190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0" name="Gerader Verbinder 9"/>
          <p:cNvCxnSpPr/>
          <p:nvPr/>
        </p:nvCxnSpPr>
        <p:spPr>
          <a:xfrm>
            <a:off x="1419172" y="3891861"/>
            <a:ext cx="4356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7832004" y="1371801"/>
            <a:ext cx="864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7259416" y="1959929"/>
            <a:ext cx="1956219" cy="190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3" name="Gerader Verbinder 12"/>
          <p:cNvCxnSpPr/>
          <p:nvPr/>
        </p:nvCxnSpPr>
        <p:spPr>
          <a:xfrm>
            <a:off x="7803935" y="1931842"/>
            <a:ext cx="9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8089495" y="1461605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6" name="Gerader Verbinder 15"/>
          <p:cNvCxnSpPr/>
          <p:nvPr/>
        </p:nvCxnSpPr>
        <p:spPr>
          <a:xfrm>
            <a:off x="8082807" y="1641605"/>
            <a:ext cx="10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8355788" y="1638261"/>
            <a:ext cx="10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H="1">
            <a:off x="8082807" y="974770"/>
            <a:ext cx="6688" cy="663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H="1">
            <a:off x="8439749" y="958722"/>
            <a:ext cx="6688" cy="663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6701037" y="3891861"/>
            <a:ext cx="3636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 flipH="1">
            <a:off x="2490033" y="1015110"/>
            <a:ext cx="6688" cy="46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 flipH="1">
            <a:off x="5434896" y="1026438"/>
            <a:ext cx="6688" cy="663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2498067" y="1134726"/>
            <a:ext cx="295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8082807" y="1122229"/>
            <a:ext cx="36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10214259" y="1677897"/>
            <a:ext cx="0" cy="2178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8087522" y="651988"/>
            <a:ext cx="359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9875743" y="2503451"/>
            <a:ext cx="3802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4" name="Rechteck 33"/>
          <p:cNvSpPr/>
          <p:nvPr/>
        </p:nvSpPr>
        <p:spPr>
          <a:xfrm>
            <a:off x="3850629" y="697112"/>
            <a:ext cx="393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6" name="Gerader Verbinder 35"/>
          <p:cNvCxnSpPr/>
          <p:nvPr/>
        </p:nvCxnSpPr>
        <p:spPr>
          <a:xfrm>
            <a:off x="1332300" y="1485669"/>
            <a:ext cx="12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1571572" y="1485669"/>
            <a:ext cx="0" cy="234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1132387" y="2255709"/>
            <a:ext cx="370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</a:p>
        </p:txBody>
      </p:sp>
      <p:sp>
        <p:nvSpPr>
          <p:cNvPr id="39" name="Rechteck 38"/>
          <p:cNvSpPr/>
          <p:nvPr/>
        </p:nvSpPr>
        <p:spPr>
          <a:xfrm>
            <a:off x="7832004" y="2259928"/>
            <a:ext cx="871931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1" name="Gerader Verbinder 40"/>
          <p:cNvCxnSpPr/>
          <p:nvPr/>
        </p:nvCxnSpPr>
        <p:spPr>
          <a:xfrm>
            <a:off x="4788016" y="2266485"/>
            <a:ext cx="0" cy="10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9835639" y="2307440"/>
            <a:ext cx="0" cy="1548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/>
          <p:nvPr/>
        </p:nvCxnSpPr>
        <p:spPr>
          <a:xfrm flipV="1">
            <a:off x="4642143" y="2317916"/>
            <a:ext cx="5328000" cy="1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9422523" y="2770593"/>
            <a:ext cx="375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260223" y="26888"/>
            <a:ext cx="95363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Bildschirm positionieren / </a:t>
            </a:r>
            <a:r>
              <a:rPr lang="de-DE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Positionner</a:t>
            </a:r>
            <a:r>
              <a: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l‘écran</a:t>
            </a:r>
            <a:endParaRPr lang="de-DE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539" y="3942082"/>
            <a:ext cx="7557492" cy="284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9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881150"/>
              </p:ext>
            </p:extLst>
          </p:nvPr>
        </p:nvGraphicFramePr>
        <p:xfrm>
          <a:off x="171448" y="643466"/>
          <a:ext cx="11772901" cy="53949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99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1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gency FB" panose="020B0503020202020204" pitchFamily="34" charset="0"/>
                        </a:rPr>
                        <a:t>25m Schnellfeuer</a:t>
                      </a:r>
                    </a:p>
                    <a:p>
                      <a:r>
                        <a:rPr lang="de-CH" sz="2000" b="1" dirty="0">
                          <a:latin typeface="Agency FB" panose="020B0503020202020204" pitchFamily="34" charset="0"/>
                        </a:rPr>
                        <a:t>25m </a:t>
                      </a:r>
                      <a:r>
                        <a:rPr lang="de-CH" sz="2000" b="1" dirty="0" err="1">
                          <a:latin typeface="Agency FB" panose="020B0503020202020204" pitchFamily="34" charset="0"/>
                        </a:rPr>
                        <a:t>vitesse</a:t>
                      </a:r>
                      <a:endParaRPr lang="de-CH" sz="20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dirty="0">
                          <a:latin typeface="Agency FB" panose="020B0503020202020204" pitchFamily="34" charset="0"/>
                        </a:rPr>
                        <a:t>Kernbewegung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3200" noProof="0" dirty="0">
                          <a:latin typeface="Agency FB" panose="020B0503020202020204" pitchFamily="34" charset="0"/>
                        </a:rPr>
                        <a:t>Mouvements</a:t>
                      </a:r>
                      <a:r>
                        <a:rPr lang="fr-CH" sz="3200" baseline="0" noProof="0" dirty="0">
                          <a:latin typeface="Agency FB" panose="020B0503020202020204" pitchFamily="34" charset="0"/>
                        </a:rPr>
                        <a:t> clés</a:t>
                      </a:r>
                      <a:endParaRPr lang="fr-CH" sz="3200" noProof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800" dirty="0">
                          <a:latin typeface="Agency FB" panose="020B0503020202020204" pitchFamily="34" charset="0"/>
                        </a:rPr>
                        <a:t>Halten – </a:t>
                      </a:r>
                      <a:r>
                        <a:rPr lang="de-CH" sz="2800" dirty="0" err="1">
                          <a:latin typeface="Agency FB" panose="020B0503020202020204" pitchFamily="34" charset="0"/>
                        </a:rPr>
                        <a:t>tenir</a:t>
                      </a:r>
                      <a:endParaRPr lang="de-CH" sz="2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gency FB" panose="020B0503020202020204" pitchFamily="34" charset="0"/>
                        </a:rPr>
                        <a:t>Wegen der Dynamik und dem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Zeitdruck, braucht es beim Schnellfeuer einen gut eingeübten Bewegungsablauf um bei der Schussauslösung die Pistole ruhig halten zu können.</a:t>
                      </a:r>
                      <a:endParaRPr lang="de-CH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gency FB" panose="020B0503020202020204" pitchFamily="34" charset="0"/>
                        </a:rPr>
                        <a:t>En </a:t>
                      </a:r>
                      <a:r>
                        <a:rPr lang="de-CH" sz="2000" dirty="0" err="1">
                          <a:latin typeface="Agency FB" panose="020B0503020202020204" pitchFamily="34" charset="0"/>
                        </a:rPr>
                        <a:t>raison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de la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dynamique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et du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temps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d’exécution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restreint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, le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tir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vitesse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nécessite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un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echaînement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de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mouvements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bien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rodés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. Des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mouvements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précis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sont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nécessaires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pour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pouvoir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tenir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le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pistolet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dans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la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bonne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position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lors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du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déclenchement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du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coup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.</a:t>
                      </a:r>
                      <a:endParaRPr lang="fr-CH" sz="2000" noProof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800" dirty="0">
                          <a:latin typeface="Agency FB" panose="020B0503020202020204" pitchFamily="34" charset="0"/>
                        </a:rPr>
                        <a:t>Einsetzen – </a:t>
                      </a:r>
                      <a:r>
                        <a:rPr lang="de-CH" sz="2800" dirty="0" err="1">
                          <a:latin typeface="Agency FB" panose="020B0503020202020204" pitchFamily="34" charset="0"/>
                        </a:rPr>
                        <a:t>insérer</a:t>
                      </a:r>
                      <a:endParaRPr lang="de-CH" sz="2800" baseline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gency FB" panose="020B0503020202020204" pitchFamily="34" charset="0"/>
                        </a:rPr>
                        <a:t>Wie im </a:t>
                      </a:r>
                      <a:r>
                        <a:rPr lang="de-CH" sz="2000" dirty="0" err="1">
                          <a:latin typeface="Agency FB" panose="020B0503020202020204" pitchFamily="34" charset="0"/>
                        </a:rPr>
                        <a:t>Präsisionsschiessen</a:t>
                      </a:r>
                      <a:r>
                        <a:rPr lang="de-CH" sz="2000" dirty="0">
                          <a:latin typeface="Agency FB" panose="020B0503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noProof="0" dirty="0">
                          <a:latin typeface="Agency FB" panose="020B0503020202020204" pitchFamily="34" charset="0"/>
                        </a:rPr>
                        <a:t>Comme en </a:t>
                      </a:r>
                      <a:r>
                        <a:rPr lang="fr-CH" sz="2000" baseline="0" noProof="0" dirty="0">
                          <a:latin typeface="Agency FB" panose="020B0503020202020204" pitchFamily="34" charset="0"/>
                        </a:rPr>
                        <a:t>tir de précision.</a:t>
                      </a:r>
                      <a:endParaRPr lang="fr-CH" sz="2000" noProof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800" dirty="0">
                          <a:latin typeface="Agency FB" panose="020B0503020202020204" pitchFamily="34" charset="0"/>
                        </a:rPr>
                        <a:t>Äusserer Anschlag Position</a:t>
                      </a:r>
                      <a:r>
                        <a:rPr lang="de-CH" sz="28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800" baseline="0" dirty="0" err="1">
                          <a:latin typeface="Agency FB" panose="020B0503020202020204" pitchFamily="34" charset="0"/>
                        </a:rPr>
                        <a:t>extérieur</a:t>
                      </a:r>
                      <a:endParaRPr lang="de-CH" sz="2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gency FB" panose="020B0503020202020204" pitchFamily="34" charset="0"/>
                        </a:rPr>
                        <a:t>Füsse im Abstand von etwas mehr als einer Schulterbreite in der Verlängerung der Ziellinie platzieren. Knie spannungsfrei durchstrecken. Das Körpergewicht etwas mehr auf den vorderen Fuss verlagern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und </a:t>
                      </a:r>
                      <a:r>
                        <a:rPr lang="de-CH" sz="2000" dirty="0">
                          <a:latin typeface="Agency FB" panose="020B0503020202020204" pitchFamily="34" charset="0"/>
                        </a:rPr>
                        <a:t>Körper leicht nach vorne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beugen.</a:t>
                      </a:r>
                      <a:endParaRPr lang="de-CH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gency FB" panose="020B0503020202020204" pitchFamily="34" charset="0"/>
                        </a:rPr>
                        <a:t>Écarter les pieds au moins de</a:t>
                      </a:r>
                      <a:r>
                        <a:rPr lang="fr-FR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fr-FR" sz="2000" dirty="0">
                          <a:latin typeface="Agency FB" panose="020B0503020202020204" pitchFamily="34" charset="0"/>
                        </a:rPr>
                        <a:t>la largeur des épaules dans le prolongement de la ligne de mire. Les genoux sont droits sans tension. Le poids du corps est déplacé un peu plus sur le pied avant</a:t>
                      </a:r>
                      <a:r>
                        <a:rPr lang="fr-FR" sz="2000" baseline="0" dirty="0">
                          <a:latin typeface="Agency FB" panose="020B0503020202020204" pitchFamily="34" charset="0"/>
                        </a:rPr>
                        <a:t> et le </a:t>
                      </a:r>
                      <a:r>
                        <a:rPr lang="fr-FR" sz="2000" dirty="0">
                          <a:latin typeface="Agency FB" panose="020B0503020202020204" pitchFamily="34" charset="0"/>
                        </a:rPr>
                        <a:t>corps est légèrement</a:t>
                      </a:r>
                    </a:p>
                    <a:p>
                      <a:r>
                        <a:rPr lang="fr-FR" sz="2000" dirty="0">
                          <a:latin typeface="Agency FB" panose="020B0503020202020204" pitchFamily="34" charset="0"/>
                        </a:rPr>
                        <a:t>penché</a:t>
                      </a:r>
                      <a:r>
                        <a:rPr lang="fr-FR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fr-FR" sz="2000" dirty="0">
                          <a:latin typeface="Agency FB" panose="020B0503020202020204" pitchFamily="34" charset="0"/>
                        </a:rPr>
                        <a:t>en avant.</a:t>
                      </a:r>
                      <a:endParaRPr lang="de-CH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800" dirty="0">
                          <a:latin typeface="Agency FB" panose="020B0503020202020204" pitchFamily="34" charset="0"/>
                        </a:rPr>
                        <a:t>Innerer Anschlag</a:t>
                      </a:r>
                    </a:p>
                    <a:p>
                      <a:r>
                        <a:rPr lang="de-CH" sz="2800" dirty="0">
                          <a:latin typeface="Agency FB" panose="020B0503020202020204" pitchFamily="34" charset="0"/>
                        </a:rPr>
                        <a:t>Position </a:t>
                      </a:r>
                      <a:r>
                        <a:rPr lang="de-CH" sz="2800" dirty="0" err="1">
                          <a:latin typeface="Agency FB" panose="020B0503020202020204" pitchFamily="34" charset="0"/>
                        </a:rPr>
                        <a:t>inférieur</a:t>
                      </a:r>
                      <a:endParaRPr lang="de-CH" sz="28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gency FB" panose="020B0503020202020204" pitchFamily="34" charset="0"/>
                        </a:rPr>
                        <a:t>Die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Pistole wird fester gehalten als beim Präzisionsschiessen.</a:t>
                      </a:r>
                      <a:endParaRPr lang="de-CH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gency FB" panose="020B0503020202020204" pitchFamily="34" charset="0"/>
                        </a:rPr>
                        <a:t>Le </a:t>
                      </a:r>
                      <a:r>
                        <a:rPr lang="de-CH" sz="2000" dirty="0" err="1">
                          <a:latin typeface="Agency FB" panose="020B0503020202020204" pitchFamily="34" charset="0"/>
                        </a:rPr>
                        <a:t>pistolet</a:t>
                      </a:r>
                      <a:r>
                        <a:rPr lang="de-CH" sz="200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dirty="0" err="1">
                          <a:latin typeface="Agency FB" panose="020B0503020202020204" pitchFamily="34" charset="0"/>
                        </a:rPr>
                        <a:t>doit</a:t>
                      </a:r>
                      <a:r>
                        <a:rPr lang="de-CH" sz="200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dirty="0" err="1">
                          <a:latin typeface="Agency FB" panose="020B0503020202020204" pitchFamily="34" charset="0"/>
                        </a:rPr>
                        <a:t>être</a:t>
                      </a:r>
                      <a:r>
                        <a:rPr lang="de-CH" sz="200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tenu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plus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fermement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que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pour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le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tir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de </a:t>
                      </a:r>
                      <a:r>
                        <a:rPr lang="de-CH" sz="2000" baseline="0" dirty="0" err="1">
                          <a:latin typeface="Agency FB" panose="020B0503020202020204" pitchFamily="34" charset="0"/>
                        </a:rPr>
                        <a:t>précision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.</a:t>
                      </a:r>
                      <a:endParaRPr lang="de-CH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3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550225" y="3070205"/>
            <a:ext cx="11019765" cy="1575174"/>
            <a:chOff x="778824" y="367350"/>
            <a:chExt cx="11019765" cy="1575174"/>
          </a:xfrm>
        </p:grpSpPr>
        <p:sp>
          <p:nvSpPr>
            <p:cNvPr id="2" name="Rechteck 1"/>
            <p:cNvSpPr/>
            <p:nvPr/>
          </p:nvSpPr>
          <p:spPr>
            <a:xfrm>
              <a:off x="782589" y="367350"/>
              <a:ext cx="11016000" cy="15687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250626" y="646524"/>
              <a:ext cx="891558" cy="1296000"/>
            </a:xfrm>
            <a:prstGeom prst="rect">
              <a:avLst/>
            </a:prstGeom>
          </p:spPr>
        </p:pic>
        <p:cxnSp>
          <p:nvCxnSpPr>
            <p:cNvPr id="4" name="Gerader Verbinder 3"/>
            <p:cNvCxnSpPr/>
            <p:nvPr/>
          </p:nvCxnSpPr>
          <p:spPr>
            <a:xfrm flipV="1">
              <a:off x="778824" y="1942523"/>
              <a:ext cx="11016000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hteck 4"/>
            <p:cNvSpPr/>
            <p:nvPr/>
          </p:nvSpPr>
          <p:spPr>
            <a:xfrm>
              <a:off x="11104334" y="774858"/>
              <a:ext cx="45719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20000">
              <a:off x="3694969" y="577534"/>
              <a:ext cx="492494" cy="520419"/>
            </a:xfrm>
            <a:prstGeom prst="rect">
              <a:avLst/>
            </a:prstGeom>
          </p:spPr>
        </p:pic>
        <p:cxnSp>
          <p:nvCxnSpPr>
            <p:cNvPr id="7" name="Gerade Verbindung mit Pfeil 6"/>
            <p:cNvCxnSpPr/>
            <p:nvPr/>
          </p:nvCxnSpPr>
          <p:spPr>
            <a:xfrm>
              <a:off x="3621653" y="774858"/>
              <a:ext cx="7452000" cy="216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hteck 7"/>
            <p:cNvSpPr/>
            <p:nvPr/>
          </p:nvSpPr>
          <p:spPr>
            <a:xfrm>
              <a:off x="3692005" y="961314"/>
              <a:ext cx="516054" cy="4499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849429" y="390418"/>
              <a:ext cx="2135521" cy="15081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CH" sz="1200" b="1" dirty="0">
                  <a:latin typeface="Agency FB" panose="020B0503020202020204" pitchFamily="34" charset="0"/>
                </a:rPr>
                <a:t>- 10 ‘’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Innerer Anschlag - Spannungsaufbau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Arm und Handgelenk fixieren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 err="1">
                  <a:latin typeface="Agency FB" panose="020B0503020202020204" pitchFamily="34" charset="0"/>
                </a:rPr>
                <a:t>Zielbild</a:t>
              </a:r>
              <a:r>
                <a:rPr lang="de-CH" sz="1200" dirty="0">
                  <a:latin typeface="Agency FB" panose="020B0503020202020204" pitchFamily="34" charset="0"/>
                </a:rPr>
                <a:t> erfassen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de-CH" sz="800" dirty="0">
                <a:latin typeface="Agency FB" panose="020B0503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Position </a:t>
              </a:r>
              <a:r>
                <a:rPr lang="de-CH" sz="1200" dirty="0" err="1">
                  <a:latin typeface="Agency FB" panose="020B0503020202020204" pitchFamily="34" charset="0"/>
                </a:rPr>
                <a:t>intérieure</a:t>
              </a:r>
              <a:r>
                <a:rPr lang="de-CH" sz="1200" dirty="0">
                  <a:latin typeface="Agency FB" panose="020B0503020202020204" pitchFamily="34" charset="0"/>
                </a:rPr>
                <a:t> - </a:t>
              </a:r>
              <a:r>
                <a:rPr lang="de-CH" sz="1200" dirty="0" err="1">
                  <a:latin typeface="Agency FB" panose="020B0503020202020204" pitchFamily="34" charset="0"/>
                </a:rPr>
                <a:t>concentration</a:t>
              </a:r>
              <a:endParaRPr lang="de-CH" sz="1200" dirty="0">
                <a:latin typeface="Agency FB" panose="020B0503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Fixer le </a:t>
              </a:r>
              <a:r>
                <a:rPr lang="de-CH" sz="1200" dirty="0" err="1">
                  <a:latin typeface="Agency FB" panose="020B0503020202020204" pitchFamily="34" charset="0"/>
                </a:rPr>
                <a:t>bras</a:t>
              </a:r>
              <a:r>
                <a:rPr lang="de-CH" sz="1200" dirty="0">
                  <a:latin typeface="Agency FB" panose="020B0503020202020204" pitchFamily="34" charset="0"/>
                </a:rPr>
                <a:t> et le </a:t>
              </a:r>
              <a:r>
                <a:rPr lang="de-CH" sz="1200" dirty="0" err="1">
                  <a:latin typeface="Agency FB" panose="020B0503020202020204" pitchFamily="34" charset="0"/>
                </a:rPr>
                <a:t>poignet</a:t>
              </a:r>
              <a:endParaRPr lang="de-CH" sz="1200" dirty="0">
                <a:latin typeface="Agency FB" panose="020B0503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 err="1">
                  <a:latin typeface="Agency FB" panose="020B0503020202020204" pitchFamily="34" charset="0"/>
                </a:rPr>
                <a:t>Prendre</a:t>
              </a:r>
              <a:r>
                <a:rPr lang="de-CH" sz="1200" dirty="0">
                  <a:latin typeface="Agency FB" panose="020B0503020202020204" pitchFamily="34" charset="0"/>
                </a:rPr>
                <a:t> </a:t>
              </a:r>
              <a:r>
                <a:rPr lang="de-CH" sz="1200" dirty="0" err="1">
                  <a:latin typeface="Agency FB" panose="020B0503020202020204" pitchFamily="34" charset="0"/>
                </a:rPr>
                <a:t>l’image</a:t>
              </a:r>
              <a:r>
                <a:rPr lang="de-CH" sz="1200" dirty="0">
                  <a:latin typeface="Agency FB" panose="020B0503020202020204" pitchFamily="34" charset="0"/>
                </a:rPr>
                <a:t> de </a:t>
              </a:r>
              <a:r>
                <a:rPr lang="de-CH" sz="1200" dirty="0" err="1">
                  <a:latin typeface="Agency FB" panose="020B0503020202020204" pitchFamily="34" charset="0"/>
                </a:rPr>
                <a:t>visée</a:t>
              </a:r>
              <a:endParaRPr lang="de-CH" sz="1200" dirty="0">
                <a:latin typeface="Agency FB" panose="020B0503020202020204" pitchFamily="34" charset="0"/>
              </a:endParaRPr>
            </a:p>
          </p:txBody>
        </p:sp>
        <p:cxnSp>
          <p:nvCxnSpPr>
            <p:cNvPr id="10" name="Gerader Verbinder 9"/>
            <p:cNvCxnSpPr/>
            <p:nvPr/>
          </p:nvCxnSpPr>
          <p:spPr>
            <a:xfrm>
              <a:off x="11195332" y="634492"/>
              <a:ext cx="0" cy="12600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/>
        </p:nvGrpSpPr>
        <p:grpSpPr>
          <a:xfrm>
            <a:off x="550225" y="4725416"/>
            <a:ext cx="11022543" cy="1584937"/>
            <a:chOff x="849429" y="2263199"/>
            <a:chExt cx="11022543" cy="1584937"/>
          </a:xfrm>
        </p:grpSpPr>
        <p:sp>
          <p:nvSpPr>
            <p:cNvPr id="12" name="Rechteck 11"/>
            <p:cNvSpPr/>
            <p:nvPr/>
          </p:nvSpPr>
          <p:spPr>
            <a:xfrm>
              <a:off x="849429" y="2279419"/>
              <a:ext cx="11016000" cy="15687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327771" y="2548892"/>
              <a:ext cx="891558" cy="1296000"/>
            </a:xfrm>
            <a:prstGeom prst="rect">
              <a:avLst/>
            </a:prstGeom>
          </p:spPr>
        </p:pic>
        <p:cxnSp>
          <p:nvCxnSpPr>
            <p:cNvPr id="15" name="Gerader Verbinder 14"/>
            <p:cNvCxnSpPr/>
            <p:nvPr/>
          </p:nvCxnSpPr>
          <p:spPr>
            <a:xfrm flipV="1">
              <a:off x="855972" y="3844891"/>
              <a:ext cx="1101600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42700">
              <a:off x="3787593" y="2527558"/>
              <a:ext cx="479168" cy="506337"/>
            </a:xfrm>
            <a:prstGeom prst="rect">
              <a:avLst/>
            </a:prstGeom>
          </p:spPr>
        </p:pic>
        <p:cxnSp>
          <p:nvCxnSpPr>
            <p:cNvPr id="17" name="Gerade Verbindung mit Pfeil 16"/>
            <p:cNvCxnSpPr/>
            <p:nvPr/>
          </p:nvCxnSpPr>
          <p:spPr>
            <a:xfrm>
              <a:off x="3714611" y="2676421"/>
              <a:ext cx="7480784" cy="1069500"/>
            </a:xfrm>
            <a:prstGeom prst="straightConnector1">
              <a:avLst/>
            </a:prstGeom>
            <a:ln w="31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17"/>
            <p:cNvSpPr/>
            <p:nvPr/>
          </p:nvSpPr>
          <p:spPr>
            <a:xfrm>
              <a:off x="3769150" y="2939549"/>
              <a:ext cx="516054" cy="3740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>
              <a:off x="3714611" y="2662052"/>
              <a:ext cx="7504658" cy="216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9"/>
            <p:cNvGrpSpPr/>
            <p:nvPr/>
          </p:nvGrpSpPr>
          <p:grpSpPr>
            <a:xfrm>
              <a:off x="11255269" y="2588181"/>
              <a:ext cx="504222" cy="1188000"/>
              <a:chOff x="11362606" y="3399951"/>
              <a:chExt cx="504222" cy="1188000"/>
            </a:xfrm>
          </p:grpSpPr>
          <p:sp>
            <p:nvSpPr>
              <p:cNvPr id="21" name="Rechteck 20"/>
              <p:cNvSpPr/>
              <p:nvPr/>
            </p:nvSpPr>
            <p:spPr>
              <a:xfrm>
                <a:off x="11362606" y="3399951"/>
                <a:ext cx="504000" cy="1188000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11362828" y="3401823"/>
                <a:ext cx="504000" cy="504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11434828" y="3473823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24" name="Gerader Verbinder 23"/>
              <p:cNvCxnSpPr/>
              <p:nvPr/>
            </p:nvCxnSpPr>
            <p:spPr>
              <a:xfrm>
                <a:off x="11428140" y="3653823"/>
                <a:ext cx="10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/>
              <p:cNvCxnSpPr/>
              <p:nvPr/>
            </p:nvCxnSpPr>
            <p:spPr>
              <a:xfrm>
                <a:off x="11701121" y="3650479"/>
                <a:ext cx="10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feld 25"/>
            <p:cNvSpPr txBox="1"/>
            <p:nvPr/>
          </p:nvSpPr>
          <p:spPr>
            <a:xfrm>
              <a:off x="931093" y="2263199"/>
              <a:ext cx="2435931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CH" sz="1200" b="1" dirty="0">
                  <a:latin typeface="Agency FB" panose="020B0503020202020204" pitchFamily="34" charset="0"/>
                </a:rPr>
                <a:t>0‘’ (ACHTUNG – </a:t>
              </a:r>
              <a:r>
                <a:rPr lang="fr-CH" sz="1200" b="1" dirty="0">
                  <a:latin typeface="Agency FB" panose="020B0503020202020204" pitchFamily="34" charset="0"/>
                </a:rPr>
                <a:t>ATTENTION</a:t>
              </a:r>
              <a:r>
                <a:rPr lang="de-CH" sz="1200" b="1" dirty="0">
                  <a:latin typeface="Agency FB" panose="020B0503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Arm mit Hilfe der Visierung und des Scheibenrandes gerade nach unten führen</a:t>
              </a:r>
            </a:p>
            <a:p>
              <a:endParaRPr lang="de-CH" sz="1200" dirty="0">
                <a:latin typeface="Agency FB" panose="020B0503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 err="1">
                  <a:latin typeface="Agency FB" panose="020B0503020202020204" pitchFamily="34" charset="0"/>
                </a:rPr>
                <a:t>Baisser</a:t>
              </a:r>
              <a:r>
                <a:rPr lang="de-CH" sz="1200" dirty="0">
                  <a:latin typeface="Agency FB" panose="020B0503020202020204" pitchFamily="34" charset="0"/>
                </a:rPr>
                <a:t> le </a:t>
              </a:r>
              <a:r>
                <a:rPr lang="de-CH" sz="1200" dirty="0" err="1">
                  <a:latin typeface="Agency FB" panose="020B0503020202020204" pitchFamily="34" charset="0"/>
                </a:rPr>
                <a:t>bras</a:t>
              </a:r>
              <a:r>
                <a:rPr lang="de-CH" sz="1200" dirty="0">
                  <a:latin typeface="Agency FB" panose="020B0503020202020204" pitchFamily="34" charset="0"/>
                </a:rPr>
                <a:t> en </a:t>
              </a:r>
              <a:r>
                <a:rPr lang="de-CH" sz="1200" dirty="0" err="1">
                  <a:latin typeface="Agency FB" panose="020B0503020202020204" pitchFamily="34" charset="0"/>
                </a:rPr>
                <a:t>maintenant</a:t>
              </a:r>
              <a:r>
                <a:rPr lang="de-CH" sz="1200" dirty="0">
                  <a:latin typeface="Agency FB" panose="020B0503020202020204" pitchFamily="34" charset="0"/>
                </a:rPr>
                <a:t> la </a:t>
              </a:r>
              <a:r>
                <a:rPr lang="de-CH" sz="1200" dirty="0" err="1">
                  <a:latin typeface="Agency FB" panose="020B0503020202020204" pitchFamily="34" charset="0"/>
                </a:rPr>
                <a:t>visée</a:t>
              </a:r>
              <a:r>
                <a:rPr lang="de-CH" sz="1200" dirty="0">
                  <a:latin typeface="Agency FB" panose="020B0503020202020204" pitchFamily="34" charset="0"/>
                </a:rPr>
                <a:t> </a:t>
              </a:r>
              <a:r>
                <a:rPr lang="de-CH" sz="1200" dirty="0" err="1">
                  <a:latin typeface="Agency FB" panose="020B0503020202020204" pitchFamily="34" charset="0"/>
                </a:rPr>
                <a:t>sur</a:t>
              </a:r>
              <a:r>
                <a:rPr lang="de-CH" sz="1200" dirty="0">
                  <a:latin typeface="Agency FB" panose="020B0503020202020204" pitchFamily="34" charset="0"/>
                </a:rPr>
                <a:t> le </a:t>
              </a:r>
              <a:r>
                <a:rPr lang="de-CH" sz="1200" dirty="0" err="1">
                  <a:latin typeface="Agency FB" panose="020B0503020202020204" pitchFamily="34" charset="0"/>
                </a:rPr>
                <a:t>cadre</a:t>
              </a:r>
              <a:r>
                <a:rPr lang="de-CH" sz="1200" dirty="0">
                  <a:latin typeface="Agency FB" panose="020B0503020202020204" pitchFamily="34" charset="0"/>
                </a:rPr>
                <a:t> de la </a:t>
              </a:r>
              <a:r>
                <a:rPr lang="de-CH" sz="1200" dirty="0" err="1">
                  <a:latin typeface="Agency FB" panose="020B0503020202020204" pitchFamily="34" charset="0"/>
                </a:rPr>
                <a:t>cible</a:t>
              </a:r>
              <a:r>
                <a:rPr lang="de-CH" sz="1200" dirty="0">
                  <a:latin typeface="Agency FB" panose="020B0503020202020204" pitchFamily="34" charset="0"/>
                </a:rPr>
                <a:t> </a:t>
              </a:r>
            </a:p>
          </p:txBody>
        </p:sp>
        <p:cxnSp>
          <p:nvCxnSpPr>
            <p:cNvPr id="27" name="Gerade Verbindung mit Pfeil 26"/>
            <p:cNvCxnSpPr/>
            <p:nvPr/>
          </p:nvCxnSpPr>
          <p:spPr>
            <a:xfrm flipH="1">
              <a:off x="10721081" y="2931850"/>
              <a:ext cx="72189" cy="6934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9333387" y="2973116"/>
              <a:ext cx="1423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Langsam und präzise</a:t>
              </a:r>
            </a:p>
            <a:p>
              <a:r>
                <a:rPr lang="de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Lentement </a:t>
              </a:r>
              <a:r>
                <a:rPr lang="fr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avec précision</a:t>
              </a:r>
            </a:p>
          </p:txBody>
        </p:sp>
      </p:grpSp>
      <p:sp>
        <p:nvSpPr>
          <p:cNvPr id="13" name="Rechteck 12"/>
          <p:cNvSpPr/>
          <p:nvPr/>
        </p:nvSpPr>
        <p:spPr>
          <a:xfrm>
            <a:off x="144537" y="238490"/>
            <a:ext cx="11687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Phasen des Trainings – </a:t>
            </a:r>
            <a:r>
              <a:rPr lang="de-DE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phases</a:t>
            </a:r>
            <a:r>
              <a:rPr lang="de-DE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d‘entraînement</a:t>
            </a:r>
            <a:endParaRPr lang="de-DE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558650" y="1378512"/>
            <a:ext cx="11016000" cy="15687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26687" y="1657686"/>
            <a:ext cx="891558" cy="1296000"/>
          </a:xfrm>
          <a:prstGeom prst="rect">
            <a:avLst/>
          </a:prstGeom>
        </p:spPr>
      </p:pic>
      <p:cxnSp>
        <p:nvCxnSpPr>
          <p:cNvPr id="49" name="Gerader Verbinder 48"/>
          <p:cNvCxnSpPr/>
          <p:nvPr/>
        </p:nvCxnSpPr>
        <p:spPr>
          <a:xfrm flipV="1">
            <a:off x="554885" y="2953685"/>
            <a:ext cx="1101600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10880395" y="1786020"/>
            <a:ext cx="45719" cy="36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0000">
            <a:off x="3471030" y="1588696"/>
            <a:ext cx="492494" cy="520419"/>
          </a:xfrm>
          <a:prstGeom prst="rect">
            <a:avLst/>
          </a:prstGeom>
        </p:spPr>
      </p:pic>
      <p:cxnSp>
        <p:nvCxnSpPr>
          <p:cNvPr id="52" name="Gerade Verbindung mit Pfeil 51"/>
          <p:cNvCxnSpPr/>
          <p:nvPr/>
        </p:nvCxnSpPr>
        <p:spPr>
          <a:xfrm>
            <a:off x="3382230" y="1774219"/>
            <a:ext cx="7452000" cy="216000"/>
          </a:xfrm>
          <a:prstGeom prst="straightConnector1">
            <a:avLst/>
          </a:prstGeom>
          <a:ln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3468066" y="1972476"/>
            <a:ext cx="516054" cy="449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25490" y="1401580"/>
            <a:ext cx="1814920" cy="15081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200" b="1" dirty="0">
                <a:latin typeface="Agency FB" panose="020B0503020202020204" pitchFamily="34" charset="0"/>
              </a:rPr>
              <a:t>- 1’ (LADEN – CHARGER)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>
                <a:latin typeface="Agency FB" panose="020B0503020202020204" pitchFamily="34" charset="0"/>
              </a:rPr>
              <a:t>Äusserer Anschlag einnehmen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>
                <a:latin typeface="Agency FB" panose="020B0503020202020204" pitchFamily="34" charset="0"/>
              </a:rPr>
              <a:t>0-Punktkontrolle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>
                <a:latin typeface="Agency FB" panose="020B0503020202020204" pitchFamily="34" charset="0"/>
              </a:rPr>
              <a:t>Entspannen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800" dirty="0">
              <a:latin typeface="Agency FB" panose="020B05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>
                <a:latin typeface="Agency FB" panose="020B0503020202020204" pitchFamily="34" charset="0"/>
              </a:rPr>
              <a:t>Prise de la </a:t>
            </a:r>
            <a:r>
              <a:rPr lang="de-CH" sz="1200" dirty="0" err="1">
                <a:latin typeface="Agency FB" panose="020B0503020202020204" pitchFamily="34" charset="0"/>
              </a:rPr>
              <a:t>position</a:t>
            </a:r>
            <a:r>
              <a:rPr lang="de-CH" sz="1200" dirty="0">
                <a:latin typeface="Agency FB" panose="020B0503020202020204" pitchFamily="34" charset="0"/>
              </a:rPr>
              <a:t> </a:t>
            </a:r>
            <a:r>
              <a:rPr lang="de-CH" sz="1200" dirty="0" err="1">
                <a:latin typeface="Agency FB" panose="020B0503020202020204" pitchFamily="34" charset="0"/>
              </a:rPr>
              <a:t>extérieure</a:t>
            </a:r>
            <a:endParaRPr lang="de-CH" sz="1200" dirty="0">
              <a:latin typeface="Agency FB" panose="020B05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err="1">
                <a:latin typeface="Agency FB" panose="020B0503020202020204" pitchFamily="34" charset="0"/>
              </a:rPr>
              <a:t>Contrôle</a:t>
            </a:r>
            <a:r>
              <a:rPr lang="de-CH" sz="1200" dirty="0">
                <a:latin typeface="Agency FB" panose="020B0503020202020204" pitchFamily="34" charset="0"/>
              </a:rPr>
              <a:t> </a:t>
            </a:r>
            <a:r>
              <a:rPr lang="de-CH" sz="1200" dirty="0" err="1">
                <a:latin typeface="Agency FB" panose="020B0503020202020204" pitchFamily="34" charset="0"/>
              </a:rPr>
              <a:t>point</a:t>
            </a:r>
            <a:r>
              <a:rPr lang="de-CH" sz="1200" dirty="0">
                <a:latin typeface="Agency FB" panose="020B0503020202020204" pitchFamily="34" charset="0"/>
              </a:rPr>
              <a:t> 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err="1">
                <a:latin typeface="Agency FB" panose="020B0503020202020204" pitchFamily="34" charset="0"/>
              </a:rPr>
              <a:t>Décontraction</a:t>
            </a:r>
            <a:endParaRPr lang="de-CH" sz="1200" dirty="0">
              <a:latin typeface="Agency FB" panose="020B0503020202020204" pitchFamily="34" charset="0"/>
            </a:endParaRPr>
          </a:p>
        </p:txBody>
      </p:sp>
      <p:cxnSp>
        <p:nvCxnSpPr>
          <p:cNvPr id="55" name="Gerader Verbinder 54"/>
          <p:cNvCxnSpPr/>
          <p:nvPr/>
        </p:nvCxnSpPr>
        <p:spPr>
          <a:xfrm>
            <a:off x="10971393" y="1645654"/>
            <a:ext cx="0" cy="1260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fik 5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953">
            <a:off x="3330327" y="1937243"/>
            <a:ext cx="492494" cy="5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5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706629" y="896791"/>
            <a:ext cx="11016007" cy="1568718"/>
            <a:chOff x="778817" y="3753939"/>
            <a:chExt cx="11016007" cy="1568718"/>
          </a:xfrm>
        </p:grpSpPr>
        <p:sp>
          <p:nvSpPr>
            <p:cNvPr id="4" name="Rechteck 3"/>
            <p:cNvSpPr/>
            <p:nvPr/>
          </p:nvSpPr>
          <p:spPr>
            <a:xfrm>
              <a:off x="778824" y="3753939"/>
              <a:ext cx="11016000" cy="15687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238584" y="4026657"/>
              <a:ext cx="891558" cy="1296000"/>
            </a:xfrm>
            <a:prstGeom prst="rect">
              <a:avLst/>
            </a:prstGeom>
          </p:spPr>
        </p:pic>
        <p:cxnSp>
          <p:nvCxnSpPr>
            <p:cNvPr id="6" name="Gerader Verbinder 5"/>
            <p:cNvCxnSpPr/>
            <p:nvPr/>
          </p:nvCxnSpPr>
          <p:spPr>
            <a:xfrm flipV="1">
              <a:off x="778817" y="5322656"/>
              <a:ext cx="11016000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>
              <a:off x="3621639" y="4154991"/>
              <a:ext cx="7488000" cy="1080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 rot="300000">
              <a:off x="3580946" y="4347815"/>
              <a:ext cx="1031940" cy="77772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pieren 8"/>
            <p:cNvGrpSpPr/>
            <p:nvPr/>
          </p:nvGrpSpPr>
          <p:grpSpPr>
            <a:xfrm>
              <a:off x="11186931" y="4056923"/>
              <a:ext cx="504222" cy="1188000"/>
              <a:chOff x="11362606" y="3399951"/>
              <a:chExt cx="504222" cy="1188000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11362606" y="3399951"/>
                <a:ext cx="504000" cy="1188000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11362828" y="3401823"/>
                <a:ext cx="504000" cy="504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11434828" y="3473823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16" name="Gerader Verbinder 15"/>
              <p:cNvCxnSpPr/>
              <p:nvPr/>
            </p:nvCxnSpPr>
            <p:spPr>
              <a:xfrm>
                <a:off x="11428140" y="3653823"/>
                <a:ext cx="10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/>
              <p:cNvCxnSpPr/>
              <p:nvPr/>
            </p:nvCxnSpPr>
            <p:spPr>
              <a:xfrm>
                <a:off x="11701121" y="3650479"/>
                <a:ext cx="10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feld 9"/>
            <p:cNvSpPr txBox="1"/>
            <p:nvPr/>
          </p:nvSpPr>
          <p:spPr>
            <a:xfrm>
              <a:off x="845657" y="3801498"/>
              <a:ext cx="2650964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CH" sz="1200" b="1" dirty="0">
                  <a:latin typeface="Agency FB" panose="020B0503020202020204" pitchFamily="34" charset="0"/>
                </a:rPr>
                <a:t>1-7‘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Auge bleibt auf Höhe Scheibenfuss hängen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Der Arm wird präzise weiter auf 45° gesenkt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de-CH" sz="1200" dirty="0">
                <a:latin typeface="Agency FB" panose="020B0503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H" sz="1200" dirty="0">
                  <a:latin typeface="Agency FB" panose="020B0503020202020204" pitchFamily="34" charset="0"/>
                </a:rPr>
                <a:t>L’œil reste fixé sur le pied de la cible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H" sz="1200" dirty="0">
                  <a:latin typeface="Agency FB" panose="020B0503020202020204" pitchFamily="34" charset="0"/>
                </a:rPr>
                <a:t>Le bras continue de descendre jusqu’à 45°</a:t>
              </a: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H="1">
              <a:off x="4545532" y="4490795"/>
              <a:ext cx="434818" cy="53831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4816254" y="4607990"/>
              <a:ext cx="1423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Langsam und präzise</a:t>
              </a:r>
            </a:p>
            <a:p>
              <a:r>
                <a:rPr lang="de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Lentement </a:t>
              </a:r>
              <a:r>
                <a:rPr lang="fr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avec précision</a:t>
              </a:r>
            </a:p>
          </p:txBody>
        </p:sp>
      </p:grpSp>
      <p:cxnSp>
        <p:nvCxnSpPr>
          <p:cNvPr id="18" name="Gerade Verbindung mit Pfeil 17"/>
          <p:cNvCxnSpPr/>
          <p:nvPr/>
        </p:nvCxnSpPr>
        <p:spPr>
          <a:xfrm>
            <a:off x="3549161" y="1281519"/>
            <a:ext cx="7504658" cy="216000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/>
          <p:cNvGrpSpPr/>
          <p:nvPr/>
        </p:nvGrpSpPr>
        <p:grpSpPr>
          <a:xfrm>
            <a:off x="706629" y="2655510"/>
            <a:ext cx="11019765" cy="1575174"/>
            <a:chOff x="778824" y="367350"/>
            <a:chExt cx="11019765" cy="1575174"/>
          </a:xfrm>
        </p:grpSpPr>
        <p:sp>
          <p:nvSpPr>
            <p:cNvPr id="20" name="Rechteck 19"/>
            <p:cNvSpPr/>
            <p:nvPr/>
          </p:nvSpPr>
          <p:spPr>
            <a:xfrm>
              <a:off x="782589" y="367350"/>
              <a:ext cx="11016000" cy="15687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250626" y="646524"/>
              <a:ext cx="891558" cy="1296000"/>
            </a:xfrm>
            <a:prstGeom prst="rect">
              <a:avLst/>
            </a:prstGeom>
          </p:spPr>
        </p:pic>
        <p:cxnSp>
          <p:nvCxnSpPr>
            <p:cNvPr id="22" name="Gerader Verbinder 21"/>
            <p:cNvCxnSpPr/>
            <p:nvPr/>
          </p:nvCxnSpPr>
          <p:spPr>
            <a:xfrm flipV="1">
              <a:off x="778824" y="1942523"/>
              <a:ext cx="11016000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/>
          </p:nvSpPr>
          <p:spPr>
            <a:xfrm>
              <a:off x="11104334" y="774858"/>
              <a:ext cx="45719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20000">
              <a:off x="3694969" y="577534"/>
              <a:ext cx="492494" cy="520419"/>
            </a:xfrm>
            <a:prstGeom prst="rect">
              <a:avLst/>
            </a:prstGeom>
          </p:spPr>
        </p:pic>
        <p:cxnSp>
          <p:nvCxnSpPr>
            <p:cNvPr id="25" name="Gerade Verbindung mit Pfeil 24"/>
            <p:cNvCxnSpPr/>
            <p:nvPr/>
          </p:nvCxnSpPr>
          <p:spPr>
            <a:xfrm>
              <a:off x="3621653" y="774858"/>
              <a:ext cx="7452000" cy="216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/>
          </p:nvSpPr>
          <p:spPr>
            <a:xfrm>
              <a:off x="3692005" y="961314"/>
              <a:ext cx="516054" cy="4499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849429" y="390418"/>
              <a:ext cx="3215945" cy="15081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CH" sz="1200" b="1" dirty="0">
                  <a:latin typeface="Agency FB" panose="020B0503020202020204" pitchFamily="34" charset="0"/>
                </a:rPr>
                <a:t>7 ‘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Arm rasch heben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Visierung im Blickfeld übernehmen und abbremsen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Langsam in die Auslösezone einfahren und stoppen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de-CH" sz="800" dirty="0">
                <a:latin typeface="Agency FB" panose="020B0503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H" sz="1200" dirty="0">
                  <a:latin typeface="Agency FB" panose="020B0503020202020204" pitchFamily="34" charset="0"/>
                </a:rPr>
                <a:t>Lever le bras rapidement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H" sz="1200" dirty="0">
                  <a:latin typeface="Agency FB" panose="020B0503020202020204" pitchFamily="34" charset="0"/>
                </a:rPr>
                <a:t>Prendre le guidon sur le champ de vision et ralentir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H" sz="1200" dirty="0">
                  <a:latin typeface="Agency FB" panose="020B0503020202020204" pitchFamily="34" charset="0"/>
                </a:rPr>
                <a:t>Entrer lentement dans la zone de déclenchement et stopper</a:t>
              </a:r>
            </a:p>
          </p:txBody>
        </p:sp>
        <p:cxnSp>
          <p:nvCxnSpPr>
            <p:cNvPr id="28" name="Gerader Verbinder 27"/>
            <p:cNvCxnSpPr/>
            <p:nvPr/>
          </p:nvCxnSpPr>
          <p:spPr>
            <a:xfrm>
              <a:off x="11195332" y="634492"/>
              <a:ext cx="0" cy="12600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Gerader Verbinder 28"/>
          <p:cNvCxnSpPr/>
          <p:nvPr/>
        </p:nvCxnSpPr>
        <p:spPr>
          <a:xfrm rot="300000">
            <a:off x="3508759" y="3284153"/>
            <a:ext cx="1031940" cy="7777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4473344" y="3374923"/>
            <a:ext cx="399824" cy="5366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744067" y="3544328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schnell</a:t>
            </a:r>
          </a:p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vite</a:t>
            </a:r>
            <a:endParaRPr lang="fr-CH" sz="1200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3520674" y="3059966"/>
            <a:ext cx="7480784" cy="1069500"/>
          </a:xfrm>
          <a:prstGeom prst="straightConnector1">
            <a:avLst/>
          </a:prstGeom>
          <a:ln w="31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V="1">
            <a:off x="10720137" y="3332746"/>
            <a:ext cx="88502" cy="5883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7819754" y="3264435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Abbremsen, langsam einfahren, stoppen</a:t>
            </a:r>
          </a:p>
          <a:p>
            <a:r>
              <a:rPr lang="fr-CH" sz="12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Ralentir, entrer lentement et stopper</a:t>
            </a:r>
          </a:p>
        </p:txBody>
      </p:sp>
      <p:sp>
        <p:nvSpPr>
          <p:cNvPr id="39" name="Rechteck 38"/>
          <p:cNvSpPr/>
          <p:nvPr/>
        </p:nvSpPr>
        <p:spPr>
          <a:xfrm>
            <a:off x="706629" y="4449794"/>
            <a:ext cx="11016000" cy="15687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174666" y="4728968"/>
            <a:ext cx="891558" cy="1296000"/>
          </a:xfrm>
          <a:prstGeom prst="rect">
            <a:avLst/>
          </a:prstGeom>
        </p:spPr>
      </p:pic>
      <p:cxnSp>
        <p:nvCxnSpPr>
          <p:cNvPr id="41" name="Gerader Verbinder 40"/>
          <p:cNvCxnSpPr/>
          <p:nvPr/>
        </p:nvCxnSpPr>
        <p:spPr>
          <a:xfrm flipV="1">
            <a:off x="702864" y="6024967"/>
            <a:ext cx="1101600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11028374" y="4857302"/>
            <a:ext cx="45719" cy="36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0000">
            <a:off x="3619009" y="4659978"/>
            <a:ext cx="492494" cy="520419"/>
          </a:xfrm>
          <a:prstGeom prst="rect">
            <a:avLst/>
          </a:prstGeom>
        </p:spPr>
      </p:pic>
      <p:cxnSp>
        <p:nvCxnSpPr>
          <p:cNvPr id="44" name="Gerade Verbindung mit Pfeil 43"/>
          <p:cNvCxnSpPr/>
          <p:nvPr/>
        </p:nvCxnSpPr>
        <p:spPr>
          <a:xfrm>
            <a:off x="3545693" y="4857302"/>
            <a:ext cx="7452000" cy="2160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16045" y="5043758"/>
            <a:ext cx="516054" cy="449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773469" y="4472862"/>
            <a:ext cx="202331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200" b="1" dirty="0">
                <a:latin typeface="Agency FB" panose="020B0503020202020204" pitchFamily="34" charset="0"/>
              </a:rPr>
              <a:t>10 ‘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>
                <a:latin typeface="Agency FB" panose="020B0503020202020204" pitchFamily="34" charset="0"/>
              </a:rPr>
              <a:t>Halten bis Scheibe wieder dreht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800" dirty="0">
              <a:latin typeface="Agency FB" panose="020B05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err="1">
                <a:latin typeface="Agency FB" panose="020B0503020202020204" pitchFamily="34" charset="0"/>
              </a:rPr>
              <a:t>Tenir</a:t>
            </a:r>
            <a:r>
              <a:rPr lang="de-CH" sz="1200" dirty="0">
                <a:latin typeface="Agency FB" panose="020B0503020202020204" pitchFamily="34" charset="0"/>
              </a:rPr>
              <a:t> </a:t>
            </a:r>
            <a:r>
              <a:rPr lang="de-CH" sz="1200" dirty="0" err="1">
                <a:latin typeface="Agency FB" panose="020B0503020202020204" pitchFamily="34" charset="0"/>
              </a:rPr>
              <a:t>jusqu’à</a:t>
            </a:r>
            <a:r>
              <a:rPr lang="de-CH" sz="1200" dirty="0">
                <a:latin typeface="Agency FB" panose="020B0503020202020204" pitchFamily="34" charset="0"/>
              </a:rPr>
              <a:t> la </a:t>
            </a:r>
            <a:r>
              <a:rPr lang="de-CH" sz="1200" dirty="0" err="1">
                <a:latin typeface="Agency FB" panose="020B0503020202020204" pitchFamily="34" charset="0"/>
              </a:rPr>
              <a:t>rotation</a:t>
            </a:r>
            <a:r>
              <a:rPr lang="de-CH" sz="1200" dirty="0">
                <a:latin typeface="Agency FB" panose="020B0503020202020204" pitchFamily="34" charset="0"/>
              </a:rPr>
              <a:t> de la </a:t>
            </a:r>
            <a:r>
              <a:rPr lang="de-CH" sz="1200" dirty="0" err="1">
                <a:latin typeface="Agency FB" panose="020B0503020202020204" pitchFamily="34" charset="0"/>
              </a:rPr>
              <a:t>cible</a:t>
            </a:r>
            <a:endParaRPr lang="de-CH" sz="1200" dirty="0">
              <a:latin typeface="Agency FB" panose="020B0503020202020204" pitchFamily="34" charset="0"/>
            </a:endParaRPr>
          </a:p>
        </p:txBody>
      </p:sp>
      <p:cxnSp>
        <p:nvCxnSpPr>
          <p:cNvPr id="47" name="Gerader Verbinder 46"/>
          <p:cNvCxnSpPr/>
          <p:nvPr/>
        </p:nvCxnSpPr>
        <p:spPr>
          <a:xfrm>
            <a:off x="11119372" y="4716936"/>
            <a:ext cx="0" cy="1260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0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/>
        </p:nvPicPr>
        <p:blipFill rotWithShape="1">
          <a:blip r:embed="rId2"/>
          <a:srcRect l="3651" t="15143" r="3016" b="15270"/>
          <a:stretch/>
        </p:blipFill>
        <p:spPr>
          <a:xfrm>
            <a:off x="3753266" y="1394304"/>
            <a:ext cx="4267200" cy="3976915"/>
          </a:xfrm>
          <a:prstGeom prst="rect">
            <a:avLst/>
          </a:prstGeom>
        </p:spPr>
      </p:pic>
      <p:sp>
        <p:nvSpPr>
          <p:cNvPr id="4" name="Textfeld 3">
            <a:hlinkClick r:id="rId3" action="ppaction://hlinksldjump"/>
          </p:cNvPr>
          <p:cNvSpPr txBox="1"/>
          <p:nvPr/>
        </p:nvSpPr>
        <p:spPr>
          <a:xfrm>
            <a:off x="10472468" y="293298"/>
            <a:ext cx="13974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FERTIG</a:t>
            </a:r>
          </a:p>
          <a:p>
            <a:pPr algn="ctr"/>
            <a:r>
              <a:rPr lang="de-CH" b="1" dirty="0">
                <a:latin typeface="Agency FB" panose="020B0503020202020204" pitchFamily="34" charset="0"/>
              </a:rPr>
              <a:t>FIN</a:t>
            </a:r>
          </a:p>
        </p:txBody>
      </p:sp>
      <p:sp>
        <p:nvSpPr>
          <p:cNvPr id="5" name="Textfeld 4">
            <a:hlinkClick r:id="rId4" action="ppaction://hlinksldjump"/>
          </p:cNvPr>
          <p:cNvSpPr txBox="1"/>
          <p:nvPr/>
        </p:nvSpPr>
        <p:spPr>
          <a:xfrm>
            <a:off x="8988724" y="293297"/>
            <a:ext cx="139748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MENU</a:t>
            </a:r>
          </a:p>
          <a:p>
            <a:pPr algn="ctr"/>
            <a:endParaRPr lang="fr-CH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9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/>
          <p:nvPr/>
        </p:nvSpPr>
        <p:spPr>
          <a:xfrm>
            <a:off x="3566518" y="1421152"/>
            <a:ext cx="53495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25m </a:t>
            </a:r>
            <a:r>
              <a:rPr lang="fr-FR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Drehscheibe</a:t>
            </a:r>
            <a:endParaRPr lang="fr-F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5m cible </a:t>
            </a:r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tournante</a:t>
            </a:r>
            <a:endParaRPr lang="fr-F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65033" y="3179605"/>
            <a:ext cx="112374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000" b="1" dirty="0">
                <a:solidFill>
                  <a:schemeClr val="bg1"/>
                </a:solidFill>
              </a:rPr>
              <a:t>Training ohne Schussauslösung! Ziel ist das verankern der Kernbewegungen und Bewegungsabläufe!</a:t>
            </a:r>
          </a:p>
          <a:p>
            <a:pPr algn="ctr"/>
            <a:endParaRPr lang="de-CH" sz="2000" b="1" dirty="0">
              <a:solidFill>
                <a:schemeClr val="bg1"/>
              </a:solidFill>
            </a:endParaRPr>
          </a:p>
          <a:p>
            <a:pPr algn="ctr"/>
            <a:r>
              <a:rPr lang="fr-CH" sz="2000" b="1" dirty="0">
                <a:solidFill>
                  <a:schemeClr val="bg1"/>
                </a:solidFill>
              </a:rPr>
              <a:t>Entraînement sans départ du coup!</a:t>
            </a:r>
          </a:p>
          <a:p>
            <a:pPr algn="ctr"/>
            <a:r>
              <a:rPr lang="fr-CH" sz="2000" b="1" dirty="0">
                <a:solidFill>
                  <a:schemeClr val="bg1"/>
                </a:solidFill>
              </a:rPr>
              <a:t> L’objectif est de maîtriser la procédure d’exécution et le déroulement des mouvements clés !</a:t>
            </a:r>
          </a:p>
        </p:txBody>
      </p:sp>
    </p:spTree>
    <p:extLst>
      <p:ext uri="{BB962C8B-B14F-4D97-AF65-F5344CB8AC3E}">
        <p14:creationId xmlns:p14="http://schemas.microsoft.com/office/powerpoint/2010/main" val="21951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732</Words>
  <Application>Microsoft Office PowerPoint</Application>
  <PresentationFormat>Grand écran</PresentationFormat>
  <Paragraphs>140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Agency FB</vt:lpstr>
      <vt:lpstr>Arial</vt:lpstr>
      <vt:lpstr>Arial Narrow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 Jenny</dc:creator>
  <cp:lastModifiedBy>Marc Baehler</cp:lastModifiedBy>
  <cp:revision>58</cp:revision>
  <dcterms:created xsi:type="dcterms:W3CDTF">2020-03-28T07:48:19Z</dcterms:created>
  <dcterms:modified xsi:type="dcterms:W3CDTF">2020-04-09T17:01:20Z</dcterms:modified>
</cp:coreProperties>
</file>