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8" r:id="rId3"/>
    <p:sldId id="287" r:id="rId4"/>
    <p:sldId id="294" r:id="rId5"/>
    <p:sldId id="300" r:id="rId6"/>
    <p:sldId id="320" r:id="rId7"/>
    <p:sldId id="296" r:id="rId8"/>
    <p:sldId id="297" r:id="rId9"/>
    <p:sldId id="288" r:id="rId10"/>
    <p:sldId id="302" r:id="rId11"/>
    <p:sldId id="303" r:id="rId12"/>
    <p:sldId id="304" r:id="rId13"/>
    <p:sldId id="257" r:id="rId14"/>
    <p:sldId id="258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289" r:id="rId24"/>
    <p:sldId id="270" r:id="rId25"/>
    <p:sldId id="321" r:id="rId26"/>
    <p:sldId id="271" r:id="rId27"/>
    <p:sldId id="272" r:id="rId28"/>
    <p:sldId id="273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284" r:id="rId37"/>
    <p:sldId id="299" r:id="rId38"/>
    <p:sldId id="285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76767"/>
    <a:srgbClr val="867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Baehler" userId="4f592939421faf75" providerId="LiveId" clId="{9AD5B37B-378F-4B86-97B1-244AAFF89E8B}"/>
    <pc:docChg chg="custSel modSld">
      <pc:chgData name="Marc Baehler" userId="4f592939421faf75" providerId="LiveId" clId="{9AD5B37B-378F-4B86-97B1-244AAFF89E8B}" dt="2020-04-09T16:05:52.977" v="740" actId="20577"/>
      <pc:docMkLst>
        <pc:docMk/>
      </pc:docMkLst>
      <pc:sldChg chg="modSp">
        <pc:chgData name="Marc Baehler" userId="4f592939421faf75" providerId="LiveId" clId="{9AD5B37B-378F-4B86-97B1-244AAFF89E8B}" dt="2020-04-09T09:38:10.844" v="655"/>
        <pc:sldMkLst>
          <pc:docMk/>
          <pc:sldMk cId="3973571551" sldId="270"/>
        </pc:sldMkLst>
        <pc:spChg chg="mod">
          <ac:chgData name="Marc Baehler" userId="4f592939421faf75" providerId="LiveId" clId="{9AD5B37B-378F-4B86-97B1-244AAFF89E8B}" dt="2020-04-09T09:36:04.217" v="654" actId="20577"/>
          <ac:spMkLst>
            <pc:docMk/>
            <pc:sldMk cId="3973571551" sldId="270"/>
            <ac:spMk id="4" creationId="{00000000-0000-0000-0000-000000000000}"/>
          </ac:spMkLst>
        </pc:spChg>
        <pc:spChg chg="mod">
          <ac:chgData name="Marc Baehler" userId="4f592939421faf75" providerId="LiveId" clId="{9AD5B37B-378F-4B86-97B1-244AAFF89E8B}" dt="2020-04-09T09:38:10.844" v="655"/>
          <ac:spMkLst>
            <pc:docMk/>
            <pc:sldMk cId="3973571551" sldId="270"/>
            <ac:spMk id="5" creationId="{00000000-0000-0000-0000-000000000000}"/>
          </ac:spMkLst>
        </pc:spChg>
      </pc:sldChg>
      <pc:sldChg chg="modSp">
        <pc:chgData name="Marc Baehler" userId="4f592939421faf75" providerId="LiveId" clId="{9AD5B37B-378F-4B86-97B1-244AAFF89E8B}" dt="2020-04-09T09:57:10.243" v="728" actId="20577"/>
        <pc:sldMkLst>
          <pc:docMk/>
          <pc:sldMk cId="3420983922" sldId="286"/>
        </pc:sldMkLst>
        <pc:spChg chg="mod">
          <ac:chgData name="Marc Baehler" userId="4f592939421faf75" providerId="LiveId" clId="{9AD5B37B-378F-4B86-97B1-244AAFF89E8B}" dt="2020-04-09T09:57:10.243" v="728" actId="20577"/>
          <ac:spMkLst>
            <pc:docMk/>
            <pc:sldMk cId="3420983922" sldId="286"/>
            <ac:spMk id="7" creationId="{00000000-0000-0000-0000-000000000000}"/>
          </ac:spMkLst>
        </pc:spChg>
        <pc:spChg chg="mod">
          <ac:chgData name="Marc Baehler" userId="4f592939421faf75" providerId="LiveId" clId="{9AD5B37B-378F-4B86-97B1-244AAFF89E8B}" dt="2020-04-09T07:44:33.565" v="1" actId="20577"/>
          <ac:spMkLst>
            <pc:docMk/>
            <pc:sldMk cId="3420983922" sldId="286"/>
            <ac:spMk id="8" creationId="{00000000-0000-0000-0000-000000000000}"/>
          </ac:spMkLst>
        </pc:spChg>
        <pc:spChg chg="mod">
          <ac:chgData name="Marc Baehler" userId="4f592939421faf75" providerId="LiveId" clId="{9AD5B37B-378F-4B86-97B1-244AAFF89E8B}" dt="2020-04-09T07:50:26.279" v="24" actId="20577"/>
          <ac:spMkLst>
            <pc:docMk/>
            <pc:sldMk cId="3420983922" sldId="286"/>
            <ac:spMk id="12" creationId="{00000000-0000-0000-0000-000000000000}"/>
          </ac:spMkLst>
        </pc:spChg>
      </pc:sldChg>
      <pc:sldChg chg="addSp delSp modSp">
        <pc:chgData name="Marc Baehler" userId="4f592939421faf75" providerId="LiveId" clId="{9AD5B37B-378F-4B86-97B1-244AAFF89E8B}" dt="2020-04-09T09:32:11.912" v="631" actId="20577"/>
        <pc:sldMkLst>
          <pc:docMk/>
          <pc:sldMk cId="2195164660" sldId="288"/>
        </pc:sldMkLst>
        <pc:spChg chg="mod">
          <ac:chgData name="Marc Baehler" userId="4f592939421faf75" providerId="LiveId" clId="{9AD5B37B-378F-4B86-97B1-244AAFF89E8B}" dt="2020-04-09T09:20:19.895" v="607" actId="20577"/>
          <ac:spMkLst>
            <pc:docMk/>
            <pc:sldMk cId="2195164660" sldId="288"/>
            <ac:spMk id="5" creationId="{00000000-0000-0000-0000-000000000000}"/>
          </ac:spMkLst>
        </pc:spChg>
        <pc:spChg chg="mod">
          <ac:chgData name="Marc Baehler" userId="4f592939421faf75" providerId="LiveId" clId="{9AD5B37B-378F-4B86-97B1-244AAFF89E8B}" dt="2020-04-09T09:32:11.912" v="631" actId="20577"/>
          <ac:spMkLst>
            <pc:docMk/>
            <pc:sldMk cId="2195164660" sldId="288"/>
            <ac:spMk id="6" creationId="{00000000-0000-0000-0000-000000000000}"/>
          </ac:spMkLst>
        </pc:spChg>
        <pc:picChg chg="add del">
          <ac:chgData name="Marc Baehler" userId="4f592939421faf75" providerId="LiveId" clId="{9AD5B37B-378F-4B86-97B1-244AAFF89E8B}" dt="2020-04-09T09:29:13.216" v="609"/>
          <ac:picMkLst>
            <pc:docMk/>
            <pc:sldMk cId="2195164660" sldId="288"/>
            <ac:picMk id="2" creationId="{8CB43EDD-09D6-4B20-8EFB-A3170C8833A2}"/>
          </ac:picMkLst>
        </pc:picChg>
      </pc:sldChg>
      <pc:sldChg chg="modSp">
        <pc:chgData name="Marc Baehler" userId="4f592939421faf75" providerId="LiveId" clId="{9AD5B37B-378F-4B86-97B1-244AAFF89E8B}" dt="2020-04-09T07:59:31.040" v="141" actId="313"/>
        <pc:sldMkLst>
          <pc:docMk/>
          <pc:sldMk cId="130539067" sldId="294"/>
        </pc:sldMkLst>
        <pc:spChg chg="mod">
          <ac:chgData name="Marc Baehler" userId="4f592939421faf75" providerId="LiveId" clId="{9AD5B37B-378F-4B86-97B1-244AAFF89E8B}" dt="2020-04-09T07:59:31.040" v="141" actId="313"/>
          <ac:spMkLst>
            <pc:docMk/>
            <pc:sldMk cId="130539067" sldId="294"/>
            <ac:spMk id="3" creationId="{00000000-0000-0000-0000-000000000000}"/>
          </ac:spMkLst>
        </pc:spChg>
      </pc:sldChg>
      <pc:sldChg chg="modSp">
        <pc:chgData name="Marc Baehler" userId="4f592939421faf75" providerId="LiveId" clId="{9AD5B37B-378F-4B86-97B1-244AAFF89E8B}" dt="2020-04-09T09:11:02.803" v="228" actId="20577"/>
        <pc:sldMkLst>
          <pc:docMk/>
          <pc:sldMk cId="3049375942" sldId="296"/>
        </pc:sldMkLst>
        <pc:spChg chg="mod">
          <ac:chgData name="Marc Baehler" userId="4f592939421faf75" providerId="LiveId" clId="{9AD5B37B-378F-4B86-97B1-244AAFF89E8B}" dt="2020-04-09T09:10:52.798" v="226" actId="313"/>
          <ac:spMkLst>
            <pc:docMk/>
            <pc:sldMk cId="3049375942" sldId="296"/>
            <ac:spMk id="9" creationId="{00000000-0000-0000-0000-000000000000}"/>
          </ac:spMkLst>
        </pc:spChg>
        <pc:spChg chg="mod">
          <ac:chgData name="Marc Baehler" userId="4f592939421faf75" providerId="LiveId" clId="{9AD5B37B-378F-4B86-97B1-244AAFF89E8B}" dt="2020-04-09T09:11:02.803" v="228" actId="20577"/>
          <ac:spMkLst>
            <pc:docMk/>
            <pc:sldMk cId="3049375942" sldId="296"/>
            <ac:spMk id="26" creationId="{00000000-0000-0000-0000-000000000000}"/>
          </ac:spMkLst>
        </pc:spChg>
        <pc:spChg chg="mod">
          <ac:chgData name="Marc Baehler" userId="4f592939421faf75" providerId="LiveId" clId="{9AD5B37B-378F-4B86-97B1-244AAFF89E8B}" dt="2020-04-09T09:10:06.434" v="223" actId="20577"/>
          <ac:spMkLst>
            <pc:docMk/>
            <pc:sldMk cId="3049375942" sldId="296"/>
            <ac:spMk id="54" creationId="{00000000-0000-0000-0000-000000000000}"/>
          </ac:spMkLst>
        </pc:spChg>
      </pc:sldChg>
      <pc:sldChg chg="modSp">
        <pc:chgData name="Marc Baehler" userId="4f592939421faf75" providerId="LiveId" clId="{9AD5B37B-378F-4B86-97B1-244AAFF89E8B}" dt="2020-04-09T09:45:35.714" v="711" actId="20577"/>
        <pc:sldMkLst>
          <pc:docMk/>
          <pc:sldMk cId="2070266024" sldId="297"/>
        </pc:sldMkLst>
        <pc:spChg chg="mod">
          <ac:chgData name="Marc Baehler" userId="4f592939421faf75" providerId="LiveId" clId="{9AD5B37B-378F-4B86-97B1-244AAFF89E8B}" dt="2020-04-09T09:45:35.714" v="711" actId="20577"/>
          <ac:spMkLst>
            <pc:docMk/>
            <pc:sldMk cId="2070266024" sldId="297"/>
            <ac:spMk id="10" creationId="{00000000-0000-0000-0000-000000000000}"/>
          </ac:spMkLst>
        </pc:spChg>
        <pc:spChg chg="mod">
          <ac:chgData name="Marc Baehler" userId="4f592939421faf75" providerId="LiveId" clId="{9AD5B37B-378F-4B86-97B1-244AAFF89E8B}" dt="2020-04-09T09:13:15.631" v="265" actId="20577"/>
          <ac:spMkLst>
            <pc:docMk/>
            <pc:sldMk cId="2070266024" sldId="297"/>
            <ac:spMk id="27" creationId="{00000000-0000-0000-0000-000000000000}"/>
          </ac:spMkLst>
        </pc:spChg>
        <pc:spChg chg="mod">
          <ac:chgData name="Marc Baehler" userId="4f592939421faf75" providerId="LiveId" clId="{9AD5B37B-378F-4B86-97B1-244AAFF89E8B}" dt="2020-04-09T09:16:08.307" v="396" actId="20577"/>
          <ac:spMkLst>
            <pc:docMk/>
            <pc:sldMk cId="2070266024" sldId="297"/>
            <ac:spMk id="46" creationId="{00000000-0000-0000-0000-000000000000}"/>
          </ac:spMkLst>
        </pc:spChg>
        <pc:spChg chg="mod">
          <ac:chgData name="Marc Baehler" userId="4f592939421faf75" providerId="LiveId" clId="{9AD5B37B-378F-4B86-97B1-244AAFF89E8B}" dt="2020-04-09T09:19:55.883" v="606" actId="20577"/>
          <ac:spMkLst>
            <pc:docMk/>
            <pc:sldMk cId="2070266024" sldId="297"/>
            <ac:spMk id="74" creationId="{00000000-0000-0000-0000-000000000000}"/>
          </ac:spMkLst>
        </pc:spChg>
      </pc:sldChg>
      <pc:sldChg chg="modSp">
        <pc:chgData name="Marc Baehler" userId="4f592939421faf75" providerId="LiveId" clId="{9AD5B37B-378F-4B86-97B1-244AAFF89E8B}" dt="2020-04-09T09:42:31.456" v="694" actId="20577"/>
        <pc:sldMkLst>
          <pc:docMk/>
          <pc:sldMk cId="864338448" sldId="298"/>
        </pc:sldMkLst>
        <pc:graphicFrameChg chg="modGraphic">
          <ac:chgData name="Marc Baehler" userId="4f592939421faf75" providerId="LiveId" clId="{9AD5B37B-378F-4B86-97B1-244AAFF89E8B}" dt="2020-04-09T09:42:31.456" v="694" actId="20577"/>
          <ac:graphicFrameMkLst>
            <pc:docMk/>
            <pc:sldMk cId="864338448" sldId="298"/>
            <ac:graphicFrameMk id="3" creationId="{00000000-0000-0000-0000-000000000000}"/>
          </ac:graphicFrameMkLst>
        </pc:graphicFrameChg>
      </pc:sldChg>
      <pc:sldChg chg="modSp">
        <pc:chgData name="Marc Baehler" userId="4f592939421faf75" providerId="LiveId" clId="{9AD5B37B-378F-4B86-97B1-244AAFF89E8B}" dt="2020-04-09T16:05:52.977" v="740" actId="20577"/>
        <pc:sldMkLst>
          <pc:docMk/>
          <pc:sldMk cId="3571324083" sldId="299"/>
        </pc:sldMkLst>
        <pc:spChg chg="mod">
          <ac:chgData name="Marc Baehler" userId="4f592939421faf75" providerId="LiveId" clId="{9AD5B37B-378F-4B86-97B1-244AAFF89E8B}" dt="2020-04-09T09:41:15.676" v="693" actId="20577"/>
          <ac:spMkLst>
            <pc:docMk/>
            <pc:sldMk cId="3571324083" sldId="299"/>
            <ac:spMk id="41" creationId="{00000000-0000-0000-0000-000000000000}"/>
          </ac:spMkLst>
        </pc:spChg>
        <pc:spChg chg="mod">
          <ac:chgData name="Marc Baehler" userId="4f592939421faf75" providerId="LiveId" clId="{9AD5B37B-378F-4B86-97B1-244AAFF89E8B}" dt="2020-04-09T16:05:52.977" v="740" actId="20577"/>
          <ac:spMkLst>
            <pc:docMk/>
            <pc:sldMk cId="3571324083" sldId="299"/>
            <ac:spMk id="45" creationId="{00000000-0000-0000-0000-000000000000}"/>
          </ac:spMkLst>
        </pc:spChg>
      </pc:sldChg>
      <pc:sldChg chg="modSp">
        <pc:chgData name="Marc Baehler" userId="4f592939421faf75" providerId="LiveId" clId="{9AD5B37B-378F-4B86-97B1-244AAFF89E8B}" dt="2020-04-09T09:43:56.323" v="701" actId="20577"/>
        <pc:sldMkLst>
          <pc:docMk/>
          <pc:sldMk cId="1874522949" sldId="300"/>
        </pc:sldMkLst>
        <pc:graphicFrameChg chg="mod modGraphic">
          <ac:chgData name="Marc Baehler" userId="4f592939421faf75" providerId="LiveId" clId="{9AD5B37B-378F-4B86-97B1-244AAFF89E8B}" dt="2020-04-09T09:43:56.323" v="701" actId="20577"/>
          <ac:graphicFrameMkLst>
            <pc:docMk/>
            <pc:sldMk cId="1874522949" sldId="300"/>
            <ac:graphicFrameMk id="4" creationId="{00000000-0000-0000-0000-000000000000}"/>
          </ac:graphicFrameMkLst>
        </pc:graphicFrameChg>
      </pc:sldChg>
      <pc:sldChg chg="modSp">
        <pc:chgData name="Marc Baehler" userId="4f592939421faf75" providerId="LiveId" clId="{9AD5B37B-378F-4B86-97B1-244AAFF89E8B}" dt="2020-04-09T09:32:55.223" v="632" actId="20577"/>
        <pc:sldMkLst>
          <pc:docMk/>
          <pc:sldMk cId="2822117917" sldId="303"/>
        </pc:sldMkLst>
        <pc:spChg chg="mod">
          <ac:chgData name="Marc Baehler" userId="4f592939421faf75" providerId="LiveId" clId="{9AD5B37B-378F-4B86-97B1-244AAFF89E8B}" dt="2020-04-09T09:32:55.223" v="632" actId="20577"/>
          <ac:spMkLst>
            <pc:docMk/>
            <pc:sldMk cId="2822117917" sldId="303"/>
            <ac:spMk id="5" creationId="{00000000-0000-0000-0000-000000000000}"/>
          </ac:spMkLst>
        </pc:spChg>
      </pc:sldChg>
      <pc:sldChg chg="modSp">
        <pc:chgData name="Marc Baehler" userId="4f592939421faf75" providerId="LiveId" clId="{9AD5B37B-378F-4B86-97B1-244AAFF89E8B}" dt="2020-04-09T08:09:58.130" v="193" actId="20577"/>
        <pc:sldMkLst>
          <pc:docMk/>
          <pc:sldMk cId="2583710809" sldId="320"/>
        </pc:sldMkLst>
        <pc:spChg chg="mod">
          <ac:chgData name="Marc Baehler" userId="4f592939421faf75" providerId="LiveId" clId="{9AD5B37B-378F-4B86-97B1-244AAFF89E8B}" dt="2020-04-09T08:09:58.130" v="193" actId="20577"/>
          <ac:spMkLst>
            <pc:docMk/>
            <pc:sldMk cId="2583710809" sldId="320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629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902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164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618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716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631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073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233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477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2087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992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EE909-489B-4C82-ACA4-2E434F6CB66A}" type="datetimeFigureOut">
              <a:rPr lang="de-CH" smtClean="0"/>
              <a:t>09.04.2020</a:t>
            </a:fld>
            <a:endParaRPr lang="de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9B80-D07C-441E-BDAA-44C699E73C8F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757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5" Type="http://schemas.openxmlformats.org/officeDocument/2006/relationships/slide" Target="slide2.xml"/><Relationship Id="rId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spreadsheets/d/10Zi3QOpD2rZrf7nuaUQmL9s39JEtgJPDWBbph51wSoU/edit?usp=sharin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8028" y="1785198"/>
            <a:ext cx="83665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Kernelemente</a:t>
            </a:r>
            <a:r>
              <a:rPr lang="fr-F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25m </a:t>
            </a:r>
            <a:r>
              <a:rPr lang="fr-FR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Schnellfeuer</a:t>
            </a:r>
            <a:endParaRPr lang="fr-F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Eléments clés - v</a:t>
            </a:r>
            <a:r>
              <a:rPr lang="fr-F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itesse 25m 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548599" y="5133858"/>
            <a:ext cx="2470548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Drehscheibe</a:t>
            </a:r>
          </a:p>
          <a:p>
            <a:pPr algn="ctr"/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Cible tournante</a:t>
            </a:r>
            <a:endParaRPr lang="fr-FR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8552626" y="5144491"/>
            <a:ext cx="2582758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Ampelscheiben</a:t>
            </a:r>
          </a:p>
          <a:p>
            <a:pPr algn="ctr"/>
            <a:r>
              <a:rPr lang="fr-FR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Cible </a:t>
            </a:r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à lampes</a:t>
            </a:r>
            <a:endParaRPr lang="fr-FR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Rectangle 11">
            <a:hlinkClick r:id="rId5" action="ppaction://hlinksldjump"/>
          </p:cNvPr>
          <p:cNvSpPr/>
          <p:nvPr/>
        </p:nvSpPr>
        <p:spPr>
          <a:xfrm>
            <a:off x="785082" y="5134692"/>
            <a:ext cx="2096215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CH" sz="32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Vorbereitung</a:t>
            </a:r>
          </a:p>
          <a:p>
            <a:pPr algn="ctr"/>
            <a:r>
              <a:rPr lang="fr-FR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Préparation</a:t>
            </a:r>
            <a:endParaRPr lang="fr-FR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feld 8">
            <a:hlinkClick r:id="rId6" action="ppaction://hlinksldjump"/>
          </p:cNvPr>
          <p:cNvSpPr txBox="1"/>
          <p:nvPr/>
        </p:nvSpPr>
        <p:spPr>
          <a:xfrm>
            <a:off x="10472468" y="293298"/>
            <a:ext cx="139748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FERTIG</a:t>
            </a:r>
          </a:p>
          <a:p>
            <a:pPr algn="ctr"/>
            <a:r>
              <a:rPr lang="de-CH" b="1" dirty="0">
                <a:latin typeface="Agency FB" panose="020B0503020202020204" pitchFamily="34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42098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/>
          <p:nvPr/>
        </p:nvSpPr>
        <p:spPr>
          <a:xfrm>
            <a:off x="1831765" y="2007930"/>
            <a:ext cx="91126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2">
                      <a:lumMod val="20000"/>
                      <a:lumOff val="80000"/>
                    </a:schemeClr>
                  </a:outerShdw>
                </a:effectLst>
              </a:rPr>
              <a:t>ENTLADEN - ENTLADEKONTROLLE</a:t>
            </a:r>
            <a:endParaRPr lang="fr-FR" sz="3200" b="1" dirty="0">
              <a:ln w="9525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</a:endParaRPr>
          </a:p>
          <a:p>
            <a:pPr algn="ctr"/>
            <a:r>
              <a:rPr lang="fr-FR" sz="3200" b="1" dirty="0">
                <a:ln w="9525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2">
                      <a:lumMod val="20000"/>
                      <a:lumOff val="80000"/>
                    </a:schemeClr>
                  </a:outerShdw>
                </a:effectLst>
              </a:rPr>
              <a:t>RETIREZ LES CARTOUCHES – CONTRÔLE DU PISTOLET</a:t>
            </a:r>
            <a:endParaRPr lang="fr-FR" sz="3200" b="1" cap="none" spc="0" dirty="0">
              <a:ln w="9525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2" name="Rechteck 1">
            <a:hlinkClick r:id="rId3" action="ppaction://hlinksldjump"/>
          </p:cNvPr>
          <p:cNvSpPr/>
          <p:nvPr/>
        </p:nvSpPr>
        <p:spPr>
          <a:xfrm>
            <a:off x="5065160" y="3949431"/>
            <a:ext cx="2047165" cy="1064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>
                <a:latin typeface="Impact" panose="020B0806030902050204" pitchFamily="34" charset="0"/>
              </a:rPr>
              <a:t>START</a:t>
            </a:r>
          </a:p>
          <a:p>
            <a:pPr algn="ctr"/>
            <a:r>
              <a:rPr lang="de-CH" sz="2400" dirty="0">
                <a:latin typeface="Impact" panose="020B0806030902050204" pitchFamily="34" charset="0"/>
              </a:rPr>
              <a:t>DEMARRER</a:t>
            </a:r>
          </a:p>
        </p:txBody>
      </p:sp>
    </p:spTree>
    <p:extLst>
      <p:ext uri="{BB962C8B-B14F-4D97-AF65-F5344CB8AC3E}">
        <p14:creationId xmlns:p14="http://schemas.microsoft.com/office/powerpoint/2010/main" val="426244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/>
          <p:nvPr/>
        </p:nvSpPr>
        <p:spPr>
          <a:xfrm>
            <a:off x="3920563" y="526047"/>
            <a:ext cx="5093702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Äusserer</a:t>
            </a:r>
            <a:r>
              <a:rPr lang="fr-F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fr-FR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Anschlag</a:t>
            </a:r>
            <a:endParaRPr lang="fr-F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Pistole </a:t>
            </a:r>
            <a:r>
              <a:rPr lang="fr-FR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einsetzen</a:t>
            </a:r>
            <a:endParaRPr lang="fr-F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fr-FR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Nullpunktkontrolle</a:t>
            </a:r>
            <a:endParaRPr lang="fr-F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fr-F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Position extérieure</a:t>
            </a:r>
          </a:p>
          <a:p>
            <a:pPr algn="ctr"/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Insérer le pistolet</a:t>
            </a:r>
          </a:p>
          <a:p>
            <a:pPr algn="ctr"/>
            <a:r>
              <a:rPr lang="fr-F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Contrôle point zéro</a:t>
            </a:r>
          </a:p>
        </p:txBody>
      </p:sp>
    </p:spTree>
    <p:extLst>
      <p:ext uri="{BB962C8B-B14F-4D97-AF65-F5344CB8AC3E}">
        <p14:creationId xmlns:p14="http://schemas.microsoft.com/office/powerpoint/2010/main" val="28221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/>
          <p:nvPr/>
        </p:nvSpPr>
        <p:spPr>
          <a:xfrm>
            <a:off x="4753858" y="2928053"/>
            <a:ext cx="26697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READY?</a:t>
            </a:r>
            <a:endParaRPr lang="fr-FR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37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sndAc>
          <p:stSnd>
            <p:snd r:embed="rId2" name="Ready.wav"/>
          </p:stSnd>
        </p:sndAc>
      </p:transition>
    </mc:Choice>
    <mc:Fallback xmlns="">
      <p:transition spd="slow" advClick="0" advTm="10000">
        <p:sndAc>
          <p:stSnd>
            <p:snd r:embed="rId4" name="Ready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>
        <p:sndAc>
          <p:stSnd>
            <p:snd r:embed="rId2" name="Load (online-audio-converter.com).wav"/>
          </p:stSnd>
        </p:sndAc>
      </p:transition>
    </mc:Choice>
    <mc:Fallback xmlns="">
      <p:transition spd="slow" advClick="0" advTm="60000">
        <p:sndAc>
          <p:stSnd>
            <p:snd r:embed="rId5" name="Load (online-audio-converter.com)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-1"/>
            <a:ext cx="12204000" cy="69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9049" y="885370"/>
            <a:ext cx="216000" cy="601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11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3000">
        <p:sndAc>
          <p:stSnd>
            <p:snd r:embed="rId2" name="attention (online-audio-converter.com).wav"/>
          </p:stSnd>
        </p:sndAc>
      </p:transition>
    </mc:Choice>
    <mc:Fallback xmlns="">
      <p:transition advClick="0" advTm="23000">
        <p:sndAc>
          <p:stSnd>
            <p:snd r:embed="rId7" name="attention (online-audio-converter.com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1.11111E-6 L 0.17929 -0.00231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3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17929 -0.00231 L 3.33333E-6 -1.11111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7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235 -1.11111E-6 L 0.17695 -0.0023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ad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8" presetClass="exit" presetSubtype="12" fill="hold" grpId="6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7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17929 -0.00231 L 1.04167E-6 1.85185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2"/>
            <a:ext cx="12204000" cy="69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5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100">
        <p:sndAc>
          <p:stSnd>
            <p:snd r:embed="rId2" name="Fifty (online-audio-converter.com).wav"/>
          </p:stSnd>
        </p:sndAc>
      </p:transition>
    </mc:Choice>
    <mc:Fallback xmlns="">
      <p:transition spd="slow" advClick="0" advTm="9100">
        <p:sndAc>
          <p:stSnd>
            <p:snd r:embed="rId5" name="Fifty (online-audio-converter.com)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-1"/>
            <a:ext cx="12204000" cy="69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9049" y="885370"/>
            <a:ext cx="216000" cy="601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93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3000">
        <p:sndAc>
          <p:stSnd>
            <p:snd r:embed="rId2" name="attention (online-audio-converter.com).wav"/>
          </p:stSnd>
        </p:sndAc>
      </p:transition>
    </mc:Choice>
    <mc:Fallback xmlns="">
      <p:transition advClick="0" advTm="23000">
        <p:sndAc>
          <p:stSnd>
            <p:snd r:embed="rId7" name="attention (online-audio-converter.com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1.11111E-6 L 0.17929 -0.00231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3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17929 -0.00231 L 3.33333E-6 -1.11111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7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235 -1.11111E-6 L 0.17695 -0.0023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ad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8" presetClass="exit" presetSubtype="12" fill="hold" grpId="6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7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17929 -0.00231 L 1.04167E-6 1.85185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2"/>
            <a:ext cx="12204000" cy="69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100">
        <p:sndAc>
          <p:stSnd>
            <p:snd r:embed="rId2" name="Fifty (online-audio-converter.com).wav"/>
          </p:stSnd>
        </p:sndAc>
      </p:transition>
    </mc:Choice>
    <mc:Fallback xmlns="">
      <p:transition spd="slow" advClick="0" advTm="9100">
        <p:sndAc>
          <p:stSnd>
            <p:snd r:embed="rId5" name="Fifty (online-audio-converter.com)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-1"/>
            <a:ext cx="12204000" cy="69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9049" y="885370"/>
            <a:ext cx="216000" cy="601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94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3000">
        <p:sndAc>
          <p:stSnd>
            <p:snd r:embed="rId2" name="attention (online-audio-converter.com).wav"/>
          </p:stSnd>
        </p:sndAc>
      </p:transition>
    </mc:Choice>
    <mc:Fallback xmlns="">
      <p:transition advClick="0" advTm="23000">
        <p:sndAc>
          <p:stSnd>
            <p:snd r:embed="rId7" name="attention (online-audio-converter.com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1.11111E-6 L 0.17929 -0.00231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3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17929 -0.00231 L 3.33333E-6 -1.11111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7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235 -1.11111E-6 L 0.17695 -0.0023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ad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8" presetClass="exit" presetSubtype="12" fill="hold" grpId="6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7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17929 -0.00231 L 1.04167E-6 1.85185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2"/>
            <a:ext cx="12204000" cy="69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100">
        <p:sndAc>
          <p:stSnd>
            <p:snd r:embed="rId2" name="Fifty (online-audio-converter.com).wav"/>
          </p:stSnd>
        </p:sndAc>
      </p:transition>
    </mc:Choice>
    <mc:Fallback xmlns="">
      <p:transition spd="slow" advClick="0" advTm="9100">
        <p:sndAc>
          <p:stSnd>
            <p:snd r:embed="rId5" name="Fifty (online-audio-converter.com)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hlinkClick r:id="rId3" action="ppaction://hlinksldjump"/>
          </p:cNvPr>
          <p:cNvSpPr txBox="1"/>
          <p:nvPr/>
        </p:nvSpPr>
        <p:spPr>
          <a:xfrm>
            <a:off x="10472468" y="293298"/>
            <a:ext cx="139748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FERTIG</a:t>
            </a:r>
          </a:p>
          <a:p>
            <a:pPr algn="ctr"/>
            <a:r>
              <a:rPr lang="de-CH" b="1" dirty="0">
                <a:latin typeface="Agency FB" panose="020B0503020202020204" pitchFamily="34" charset="0"/>
              </a:rPr>
              <a:t>FIN</a:t>
            </a:r>
          </a:p>
        </p:txBody>
      </p:sp>
      <p:sp>
        <p:nvSpPr>
          <p:cNvPr id="10" name="Textfeld 9">
            <a:hlinkClick r:id="rId4" action="ppaction://hlinksldjump"/>
          </p:cNvPr>
          <p:cNvSpPr txBox="1"/>
          <p:nvPr/>
        </p:nvSpPr>
        <p:spPr>
          <a:xfrm>
            <a:off x="8905250" y="293298"/>
            <a:ext cx="13974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Handbuch</a:t>
            </a:r>
          </a:p>
          <a:p>
            <a:pPr algn="ctr"/>
            <a:r>
              <a:rPr lang="de-CH" b="1" dirty="0">
                <a:latin typeface="Agency FB" panose="020B0503020202020204" pitchFamily="34" charset="0"/>
              </a:rPr>
              <a:t>Manuel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51313"/>
              </p:ext>
            </p:extLst>
          </p:nvPr>
        </p:nvGraphicFramePr>
        <p:xfrm>
          <a:off x="2100302" y="2225685"/>
          <a:ext cx="81280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VORBEREITUNG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PREPARATION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Scheibendurchmesser auf Bildschirm messen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Mesurer le diamètre de</a:t>
                      </a:r>
                      <a:r>
                        <a:rPr lang="fr-CH" baseline="0" noProof="0" dirty="0"/>
                        <a:t> la</a:t>
                      </a:r>
                      <a:r>
                        <a:rPr lang="fr-CH" noProof="0" dirty="0"/>
                        <a:t> cible affichée sur l’écran</a:t>
                      </a:r>
                      <a:r>
                        <a:rPr lang="fr-CH" baseline="0" noProof="0" dirty="0"/>
                        <a:t> 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Bildschirm und symbolisch</a:t>
                      </a:r>
                      <a:r>
                        <a:rPr lang="de-CH" baseline="0" dirty="0"/>
                        <a:t> Scheibenfuss gemäss Tabelle positionieren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Positionner</a:t>
                      </a:r>
                      <a:r>
                        <a:rPr lang="fr-CH" baseline="0" noProof="0" dirty="0"/>
                        <a:t> l’écran et le pied symbolique de la cible, selon les données de la tabelle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Die</a:t>
                      </a:r>
                      <a:r>
                        <a:rPr lang="de-CH" baseline="0" dirty="0"/>
                        <a:t> Beschreibung der Kernelemente und Phasen des Trainings sich einprägen und langsam einüben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Se mémoriser</a:t>
                      </a:r>
                      <a:r>
                        <a:rPr lang="fr-CH" baseline="0" noProof="0" dirty="0"/>
                        <a:t> la description des éléments clés et les phases d’entraînement, exercez-les tranquillement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Simulation starten.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/>
                        <a:t>Puis démarrer</a:t>
                      </a:r>
                      <a:r>
                        <a:rPr lang="fr-CH" baseline="0" noProof="0" dirty="0"/>
                        <a:t> la simulation.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338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-1"/>
            <a:ext cx="12204000" cy="69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9049" y="885370"/>
            <a:ext cx="216000" cy="601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63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3000">
        <p:sndAc>
          <p:stSnd>
            <p:snd r:embed="rId2" name="attention (online-audio-converter.com).wav"/>
          </p:stSnd>
        </p:sndAc>
      </p:transition>
    </mc:Choice>
    <mc:Fallback xmlns="">
      <p:transition advClick="0" advTm="23000">
        <p:sndAc>
          <p:stSnd>
            <p:snd r:embed="rId7" name="attention (online-audio-converter.com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1.11111E-6 L 0.17929 -0.00231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3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17929 -0.00231 L 3.33333E-6 -1.11111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7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235 -1.11111E-6 L 0.17695 -0.0023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ad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8" presetClass="exit" presetSubtype="12" fill="hold" grpId="6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7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17929 -0.00231 L 1.04167E-6 1.85185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2"/>
            <a:ext cx="12204000" cy="69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100">
        <p:sndAc>
          <p:stSnd>
            <p:snd r:embed="rId2" name="Fifty (online-audio-converter.com).wav"/>
          </p:stSnd>
        </p:sndAc>
      </p:transition>
    </mc:Choice>
    <mc:Fallback xmlns="">
      <p:transition spd="slow" advClick="0" advTm="9100">
        <p:sndAc>
          <p:stSnd>
            <p:snd r:embed="rId5" name="Fifty (online-audio-converter.com)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-1"/>
            <a:ext cx="12204000" cy="69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3651" t="15143" r="3016" b="15270"/>
          <a:stretch/>
        </p:blipFill>
        <p:spPr>
          <a:xfrm>
            <a:off x="3955143" y="885371"/>
            <a:ext cx="4267200" cy="3976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29049" y="885370"/>
            <a:ext cx="216000" cy="601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62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3000">
        <p:sndAc>
          <p:stSnd>
            <p:snd r:embed="rId2" name="attention (online-audio-converter.com).wav"/>
          </p:stSnd>
        </p:sndAc>
      </p:transition>
    </mc:Choice>
    <mc:Fallback xmlns="">
      <p:transition advClick="0" advTm="23000">
        <p:sndAc>
          <p:stSnd>
            <p:snd r:embed="rId7" name="attention (online-audio-converter.com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1.11111E-6 L 0.17929 -0.00231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3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17929 -0.00231 L 3.33333E-6 -1.11111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7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235 -1.11111E-6 L 0.17695 -0.0023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op unload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8" presetClass="exit" presetSubtype="12" fill="hold" grpId="6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7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17929 -0.00231 L 1.04167E-6 1.85185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hlinkClick r:id="rId3" action="ppaction://hlinksldjump"/>
          </p:cNvPr>
          <p:cNvSpPr txBox="1"/>
          <p:nvPr/>
        </p:nvSpPr>
        <p:spPr>
          <a:xfrm>
            <a:off x="10472468" y="293298"/>
            <a:ext cx="139748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FERTIG</a:t>
            </a:r>
          </a:p>
          <a:p>
            <a:pPr algn="ctr"/>
            <a:r>
              <a:rPr lang="de-CH" b="1" dirty="0">
                <a:latin typeface="Agency FB" panose="020B0503020202020204" pitchFamily="34" charset="0"/>
              </a:rPr>
              <a:t>FIN</a:t>
            </a:r>
          </a:p>
        </p:txBody>
      </p:sp>
      <p:sp>
        <p:nvSpPr>
          <p:cNvPr id="8" name="Textfeld 7">
            <a:hlinkClick r:id="rId4" action="ppaction://hlinksldjump"/>
          </p:cNvPr>
          <p:cNvSpPr txBox="1"/>
          <p:nvPr/>
        </p:nvSpPr>
        <p:spPr>
          <a:xfrm>
            <a:off x="7504981" y="293298"/>
            <a:ext cx="139748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WIEDERHOLEN</a:t>
            </a:r>
          </a:p>
          <a:p>
            <a:pPr algn="ctr"/>
            <a:r>
              <a:rPr lang="fr-CH" b="1" dirty="0">
                <a:latin typeface="Agency FB" panose="020B0503020202020204" pitchFamily="34" charset="0"/>
              </a:rPr>
              <a:t>REPETER</a:t>
            </a:r>
          </a:p>
        </p:txBody>
      </p:sp>
      <p:sp>
        <p:nvSpPr>
          <p:cNvPr id="5" name="Textfeld 4">
            <a:hlinkClick r:id="rId5" action="ppaction://hlinksldjump"/>
          </p:cNvPr>
          <p:cNvSpPr txBox="1"/>
          <p:nvPr/>
        </p:nvSpPr>
        <p:spPr>
          <a:xfrm>
            <a:off x="8988724" y="293297"/>
            <a:ext cx="139748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MENU</a:t>
            </a:r>
          </a:p>
          <a:p>
            <a:pPr algn="ctr"/>
            <a:endParaRPr lang="fr-CH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29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9931" y="1421152"/>
            <a:ext cx="83227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25m </a:t>
            </a:r>
            <a:r>
              <a:rPr lang="fr-FR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Ampelsystem</a:t>
            </a:r>
            <a:endParaRPr lang="fr-F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fr-F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5m </a:t>
            </a:r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système de cibles à lampes</a:t>
            </a:r>
            <a:endParaRPr lang="fr-F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336645" y="3555330"/>
            <a:ext cx="1151871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ACHTUNG!</a:t>
            </a:r>
          </a:p>
          <a:p>
            <a:pPr algn="ctr"/>
            <a:r>
              <a:rPr lang="de-CH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 erfolgt ein Training von einer Serie von 5 Trockenschüssen. Damit manuell trocken nachgeladen werden kann erfolgt nach jedem Trockenschuss das Kommando « </a:t>
            </a:r>
            <a:r>
              <a:rPr lang="de-CH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load</a:t>
            </a:r>
            <a:r>
              <a:rPr lang="de-CH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» und mit dem anschliessenden Kommando « </a:t>
            </a:r>
            <a:r>
              <a:rPr lang="de-CH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fifty</a:t>
            </a:r>
            <a:r>
              <a:rPr lang="de-CH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» kann erneut das </a:t>
            </a:r>
            <a:r>
              <a:rPr lang="de-CH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Zielbild</a:t>
            </a:r>
            <a:r>
              <a:rPr lang="de-CH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erfasst werden bevor die Scheibe wieder wegdreht. </a:t>
            </a:r>
          </a:p>
          <a:p>
            <a:pPr algn="ctr"/>
            <a:endParaRPr lang="fr-FR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ATTENTION!</a:t>
            </a:r>
          </a:p>
          <a:p>
            <a:pPr algn="ctr"/>
            <a:r>
              <a:rPr lang="fr-F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L’entraînement contient une série de 5 coups à sec. Pour permettre un chargement entre les coups, le commandement « </a:t>
            </a:r>
            <a:r>
              <a:rPr lang="fr-FR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load</a:t>
            </a:r>
            <a:r>
              <a:rPr lang="fr-F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» sera répété après chaque coup, suivi du commandement « </a:t>
            </a:r>
            <a:r>
              <a:rPr lang="fr-FR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fifty</a:t>
            </a:r>
            <a:r>
              <a:rPr lang="fr-FR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» pour que vous puissiez reprendre l’image de visée avant que la cible ne tourne après 10 secondes.</a:t>
            </a:r>
          </a:p>
        </p:txBody>
      </p:sp>
    </p:spTree>
    <p:extLst>
      <p:ext uri="{BB962C8B-B14F-4D97-AF65-F5344CB8AC3E}">
        <p14:creationId xmlns:p14="http://schemas.microsoft.com/office/powerpoint/2010/main" val="39735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/>
          <p:nvPr/>
        </p:nvSpPr>
        <p:spPr>
          <a:xfrm>
            <a:off x="1831765" y="2007930"/>
            <a:ext cx="91126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2">
                      <a:lumMod val="20000"/>
                      <a:lumOff val="80000"/>
                    </a:schemeClr>
                  </a:outerShdw>
                </a:effectLst>
              </a:rPr>
              <a:t>ENTLADEN - ENTLADEKONTROLLE</a:t>
            </a:r>
            <a:endParaRPr lang="fr-FR" sz="3200" b="1" dirty="0">
              <a:ln w="9525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</a:endParaRPr>
          </a:p>
          <a:p>
            <a:pPr algn="ctr"/>
            <a:r>
              <a:rPr lang="fr-FR" sz="3200" b="1" dirty="0">
                <a:ln w="9525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2">
                      <a:lumMod val="20000"/>
                      <a:lumOff val="80000"/>
                    </a:schemeClr>
                  </a:outerShdw>
                </a:effectLst>
              </a:rPr>
              <a:t>RETIREZ LES CARTOUCHES – CONTRÔLE DU PISTOLET</a:t>
            </a:r>
            <a:endParaRPr lang="fr-FR" sz="3200" b="1" cap="none" spc="0" dirty="0">
              <a:ln w="9525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2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3" name="Rechteck 2">
            <a:hlinkClick r:id="rId3" action="ppaction://hlinksldjump"/>
          </p:cNvPr>
          <p:cNvSpPr/>
          <p:nvPr/>
        </p:nvSpPr>
        <p:spPr>
          <a:xfrm>
            <a:off x="5065160" y="3949431"/>
            <a:ext cx="2047165" cy="106452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>
                <a:latin typeface="Impact" panose="020B0806030902050204" pitchFamily="34" charset="0"/>
              </a:rPr>
              <a:t>START</a:t>
            </a:r>
          </a:p>
          <a:p>
            <a:pPr algn="ctr"/>
            <a:r>
              <a:rPr lang="de-CH" sz="2400" dirty="0">
                <a:latin typeface="Impact" panose="020B0806030902050204" pitchFamily="34" charset="0"/>
              </a:rPr>
              <a:t>DEMARRER</a:t>
            </a:r>
          </a:p>
        </p:txBody>
      </p:sp>
    </p:spTree>
    <p:extLst>
      <p:ext uri="{BB962C8B-B14F-4D97-AF65-F5344CB8AC3E}">
        <p14:creationId xmlns:p14="http://schemas.microsoft.com/office/powerpoint/2010/main" val="3973634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93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>
        <p:sndAc>
          <p:stSnd>
            <p:snd r:embed="rId2" name="Load (online-audio-converter.com).wav"/>
          </p:stSnd>
        </p:sndAc>
      </p:transition>
    </mc:Choice>
    <mc:Fallback xmlns="">
      <p:transition advTm="60000">
        <p:sndAc>
          <p:stSnd>
            <p:snd r:embed="rId5" name="Load (online-audio-converter.com)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/>
          <p:cNvSpPr/>
          <p:nvPr/>
        </p:nvSpPr>
        <p:spPr>
          <a:xfrm>
            <a:off x="6479627" y="686153"/>
            <a:ext cx="819807" cy="79878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69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>
        <p:sndAc>
          <p:stSnd>
            <p:snd r:embed="rId2" name="attention (online-audio-converter.com).wav"/>
          </p:stSnd>
        </p:sndAc>
      </p:transition>
    </mc:Choice>
    <mc:Fallback xmlns="">
      <p:transition spd="slow" advClick="0" advTm="23000">
        <p:sndAc>
          <p:stSnd>
            <p:snd r:embed="rId6" name="attention (online-audio-converter.com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8" presetID="1" presetClass="exit" presetSubtype="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ad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9" grpId="0" animBg="1"/>
      <p:bldP spid="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/>
          <p:cNvSpPr/>
          <p:nvPr/>
        </p:nvSpPr>
        <p:spPr>
          <a:xfrm>
            <a:off x="647305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19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sndAc>
          <p:stSnd>
            <p:snd r:embed="rId2" name="Fifty (online-audio-converter.com).wav"/>
          </p:stSnd>
        </p:sndAc>
      </p:transition>
    </mc:Choice>
    <mc:Fallback xmlns="">
      <p:transition advClick="0" advTm="10000">
        <p:sndAc>
          <p:stSnd>
            <p:snd r:embed="rId5" name="Fifty (online-audio-converter.com)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/>
          <p:cNvSpPr/>
          <p:nvPr/>
        </p:nvSpPr>
        <p:spPr>
          <a:xfrm>
            <a:off x="6479627" y="686153"/>
            <a:ext cx="819807" cy="79878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90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>
        <p:sndAc>
          <p:stSnd>
            <p:snd r:embed="rId2" name="attention (online-audio-converter.com).wav"/>
          </p:stSnd>
        </p:sndAc>
      </p:transition>
    </mc:Choice>
    <mc:Fallback xmlns="">
      <p:transition spd="slow" advClick="0" advTm="23000">
        <p:sndAc>
          <p:stSnd>
            <p:snd r:embed="rId6" name="attention (online-audio-converter.com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8" presetID="1" presetClass="exit" presetSubtype="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ad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>
            <a:picLocks noChangeAspect="1"/>
          </p:cNvPicPr>
          <p:nvPr/>
        </p:nvPicPr>
        <p:blipFill rotWithShape="1">
          <a:blip r:embed="rId2"/>
          <a:srcRect l="3651" t="15143" r="3016" b="15270"/>
          <a:stretch/>
        </p:blipFill>
        <p:spPr>
          <a:xfrm>
            <a:off x="3753266" y="1394304"/>
            <a:ext cx="4267200" cy="3976915"/>
          </a:xfrm>
          <a:prstGeom prst="rect">
            <a:avLst/>
          </a:prstGeom>
        </p:spPr>
      </p:pic>
      <p:cxnSp>
        <p:nvCxnSpPr>
          <p:cNvPr id="6" name="Gerader Verbinder 5"/>
          <p:cNvCxnSpPr/>
          <p:nvPr/>
        </p:nvCxnSpPr>
        <p:spPr>
          <a:xfrm>
            <a:off x="3926541" y="3052482"/>
            <a:ext cx="0" cy="34155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7830670" y="3052482"/>
            <a:ext cx="0" cy="34155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3926541" y="6212541"/>
            <a:ext cx="388620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4654798" y="5289211"/>
            <a:ext cx="2464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 </a:t>
            </a:r>
            <a:r>
              <a:rPr lang="de-DE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</a:t>
            </a:r>
            <a:r>
              <a:rPr lang="de-DE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 (Y)</a:t>
            </a:r>
          </a:p>
        </p:txBody>
      </p:sp>
    </p:spTree>
    <p:extLst>
      <p:ext uri="{BB962C8B-B14F-4D97-AF65-F5344CB8AC3E}">
        <p14:creationId xmlns:p14="http://schemas.microsoft.com/office/powerpoint/2010/main" val="875891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/>
          <p:cNvSpPr/>
          <p:nvPr/>
        </p:nvSpPr>
        <p:spPr>
          <a:xfrm>
            <a:off x="647305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59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sndAc>
          <p:stSnd>
            <p:snd r:embed="rId2" name="Fifty (online-audio-converter.com).wav"/>
          </p:stSnd>
        </p:sndAc>
      </p:transition>
    </mc:Choice>
    <mc:Fallback xmlns="">
      <p:transition advClick="0" advTm="10000">
        <p:sndAc>
          <p:stSnd>
            <p:snd r:embed="rId5" name="Fifty (online-audio-converter.com)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/>
          <p:cNvSpPr/>
          <p:nvPr/>
        </p:nvSpPr>
        <p:spPr>
          <a:xfrm>
            <a:off x="6479627" y="686153"/>
            <a:ext cx="819807" cy="79878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9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>
        <p:sndAc>
          <p:stSnd>
            <p:snd r:embed="rId2" name="attention (online-audio-converter.com).wav"/>
          </p:stSnd>
        </p:sndAc>
      </p:transition>
    </mc:Choice>
    <mc:Fallback xmlns="">
      <p:transition spd="slow" advClick="0" advTm="23000">
        <p:sndAc>
          <p:stSnd>
            <p:snd r:embed="rId6" name="attention (online-audio-converter.com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8" presetID="1" presetClass="exit" presetSubtype="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ad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9" grpId="0" animBg="1"/>
      <p:bldP spid="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/>
          <p:cNvSpPr/>
          <p:nvPr/>
        </p:nvSpPr>
        <p:spPr>
          <a:xfrm>
            <a:off x="647305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468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sndAc>
          <p:stSnd>
            <p:snd r:embed="rId2" name="Fifty (online-audio-converter.com).wav"/>
          </p:stSnd>
        </p:sndAc>
      </p:transition>
    </mc:Choice>
    <mc:Fallback xmlns="">
      <p:transition advClick="0" advTm="10000">
        <p:sndAc>
          <p:stSnd>
            <p:snd r:embed="rId5" name="Fifty (online-audio-converter.com)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/>
          <p:cNvSpPr/>
          <p:nvPr/>
        </p:nvSpPr>
        <p:spPr>
          <a:xfrm>
            <a:off x="6479627" y="686153"/>
            <a:ext cx="819807" cy="79878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02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>
        <p:sndAc>
          <p:stSnd>
            <p:snd r:embed="rId2" name="attention (online-audio-converter.com).wav"/>
          </p:stSnd>
        </p:sndAc>
      </p:transition>
    </mc:Choice>
    <mc:Fallback xmlns="">
      <p:transition spd="slow" advClick="0" advTm="23000">
        <p:sndAc>
          <p:stSnd>
            <p:snd r:embed="rId6" name="attention (online-audio-converter.com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8" presetID="1" presetClass="exit" presetSubtype="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ad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9" grpId="0" animBg="1"/>
      <p:bldP spid="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/>
          <p:cNvSpPr/>
          <p:nvPr/>
        </p:nvSpPr>
        <p:spPr>
          <a:xfrm>
            <a:off x="647305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298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>
        <p:sndAc>
          <p:stSnd>
            <p:snd r:embed="rId2" name="Fifty (online-audio-converter.com).wav"/>
          </p:stSnd>
        </p:sndAc>
      </p:transition>
    </mc:Choice>
    <mc:Fallback xmlns="">
      <p:transition advClick="0" advTm="10000">
        <p:sndAc>
          <p:stSnd>
            <p:snd r:embed="rId5" name="Fifty (online-audio-converter.com)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3651" t="15143" r="3016" b="15270"/>
          <a:stretch/>
        </p:blipFill>
        <p:spPr>
          <a:xfrm>
            <a:off x="3839530" y="1825625"/>
            <a:ext cx="4267200" cy="397691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666593" y="679721"/>
            <a:ext cx="819807" cy="798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6479627" y="667103"/>
            <a:ext cx="819807" cy="7987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/>
          <p:cNvSpPr/>
          <p:nvPr/>
        </p:nvSpPr>
        <p:spPr>
          <a:xfrm>
            <a:off x="6479627" y="686153"/>
            <a:ext cx="819807" cy="798786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12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>
        <p:sndAc>
          <p:stSnd>
            <p:snd r:embed="rId2" name="attention (online-audio-converter.com).wav"/>
          </p:stSnd>
        </p:sndAc>
      </p:transition>
    </mc:Choice>
    <mc:Fallback xmlns="">
      <p:transition spd="slow" advClick="0" advTm="23000">
        <p:sndAc>
          <p:stSnd>
            <p:snd r:embed="rId6" name="attention (online-audio-converter.com)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8" presetID="1" presetClass="exit" presetSubtype="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op unload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9" grpId="0" animBg="1"/>
      <p:bldP spid="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Miete Schiesskeller 1 Std, eigener Schützenmeister – Waffen Ingold 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hlinkClick r:id="rId3" action="ppaction://hlinksldjump"/>
          </p:cNvPr>
          <p:cNvSpPr txBox="1"/>
          <p:nvPr/>
        </p:nvSpPr>
        <p:spPr>
          <a:xfrm>
            <a:off x="10472468" y="293298"/>
            <a:ext cx="139748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FERTIG</a:t>
            </a:r>
          </a:p>
          <a:p>
            <a:pPr algn="ctr"/>
            <a:r>
              <a:rPr lang="de-CH" b="1" dirty="0">
                <a:latin typeface="Agency FB" panose="020B0503020202020204" pitchFamily="34" charset="0"/>
              </a:rPr>
              <a:t>FIN</a:t>
            </a:r>
          </a:p>
        </p:txBody>
      </p:sp>
      <p:sp>
        <p:nvSpPr>
          <p:cNvPr id="9" name="Textfeld 8">
            <a:hlinkClick r:id="rId4" action="ppaction://hlinksldjump"/>
          </p:cNvPr>
          <p:cNvSpPr txBox="1"/>
          <p:nvPr/>
        </p:nvSpPr>
        <p:spPr>
          <a:xfrm>
            <a:off x="7504981" y="293298"/>
            <a:ext cx="139748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WIEDERHOLEN</a:t>
            </a:r>
          </a:p>
          <a:p>
            <a:pPr algn="ctr"/>
            <a:r>
              <a:rPr lang="fr-CH" b="1" dirty="0">
                <a:latin typeface="Agency FB" panose="020B0503020202020204" pitchFamily="34" charset="0"/>
              </a:rPr>
              <a:t>REPETER</a:t>
            </a:r>
          </a:p>
        </p:txBody>
      </p:sp>
      <p:sp>
        <p:nvSpPr>
          <p:cNvPr id="10" name="Textfeld 9">
            <a:hlinkClick r:id="rId5" action="ppaction://hlinksldjump"/>
          </p:cNvPr>
          <p:cNvSpPr txBox="1"/>
          <p:nvPr/>
        </p:nvSpPr>
        <p:spPr>
          <a:xfrm>
            <a:off x="8988724" y="293297"/>
            <a:ext cx="139748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>
                <a:latin typeface="Agency FB" panose="020B0503020202020204" pitchFamily="34" charset="0"/>
              </a:rPr>
              <a:t>MENU</a:t>
            </a:r>
          </a:p>
          <a:p>
            <a:pPr algn="ctr"/>
            <a:endParaRPr lang="fr-CH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30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58650" y="1864176"/>
            <a:ext cx="11016000" cy="28216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3" name="Gerader Verbinder 22"/>
          <p:cNvCxnSpPr/>
          <p:nvPr/>
        </p:nvCxnSpPr>
        <p:spPr>
          <a:xfrm flipH="1">
            <a:off x="9821236" y="2421650"/>
            <a:ext cx="0" cy="180000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50927" y="3396286"/>
            <a:ext cx="891558" cy="1296000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V="1">
            <a:off x="554885" y="4692285"/>
            <a:ext cx="11016000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9804635" y="3524620"/>
            <a:ext cx="45719" cy="36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0000">
            <a:off x="2395270" y="3327296"/>
            <a:ext cx="492494" cy="520419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2306470" y="3512819"/>
            <a:ext cx="7452000" cy="2160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2392306" y="3711076"/>
            <a:ext cx="516054" cy="449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1" name="Gerader Verbinder 10"/>
          <p:cNvCxnSpPr/>
          <p:nvPr/>
        </p:nvCxnSpPr>
        <p:spPr>
          <a:xfrm>
            <a:off x="9895633" y="3384254"/>
            <a:ext cx="0" cy="1260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953">
            <a:off x="2254567" y="3675843"/>
            <a:ext cx="492494" cy="520419"/>
          </a:xfrm>
          <a:prstGeom prst="rect">
            <a:avLst/>
          </a:prstGeom>
        </p:spPr>
      </p:pic>
      <p:cxnSp>
        <p:nvCxnSpPr>
          <p:cNvPr id="14" name="Gerader Verbinder 13"/>
          <p:cNvCxnSpPr/>
          <p:nvPr/>
        </p:nvCxnSpPr>
        <p:spPr>
          <a:xfrm flipH="1">
            <a:off x="2283372" y="2473013"/>
            <a:ext cx="23098" cy="266251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 flipV="1">
            <a:off x="1620264" y="3503862"/>
            <a:ext cx="8424000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2297506" y="3517302"/>
            <a:ext cx="7452000" cy="10800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 flipV="1">
            <a:off x="8654250" y="3723497"/>
            <a:ext cx="2592000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1571572" y="3546793"/>
            <a:ext cx="0" cy="108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1173392" y="3782676"/>
            <a:ext cx="3706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2315183" y="2590939"/>
            <a:ext cx="7524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5814292" y="2112159"/>
            <a:ext cx="918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 m</a:t>
            </a:r>
            <a:endParaRPr lang="de-D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2326354" y="2912151"/>
            <a:ext cx="1296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/>
          <p:cNvSpPr/>
          <p:nvPr/>
        </p:nvSpPr>
        <p:spPr>
          <a:xfrm>
            <a:off x="3598202" y="3508670"/>
            <a:ext cx="45719" cy="1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8" name="Gerader Verbinder 27"/>
          <p:cNvCxnSpPr/>
          <p:nvPr/>
        </p:nvCxnSpPr>
        <p:spPr>
          <a:xfrm>
            <a:off x="3676001" y="3475726"/>
            <a:ext cx="0" cy="288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 flipH="1">
            <a:off x="3643563" y="2797302"/>
            <a:ext cx="0" cy="111600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2778488" y="2490309"/>
            <a:ext cx="3930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de-D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Legende mit Linie 1 (Akzentuierungsbalken) 30"/>
          <p:cNvSpPr/>
          <p:nvPr/>
        </p:nvSpPr>
        <p:spPr>
          <a:xfrm>
            <a:off x="8403460" y="3182345"/>
            <a:ext cx="720000" cy="252000"/>
          </a:xfrm>
          <a:prstGeom prst="accentCallout1">
            <a:avLst>
              <a:gd name="adj1" fmla="val 87235"/>
              <a:gd name="adj2" fmla="val 111345"/>
              <a:gd name="adj3" fmla="val 156631"/>
              <a:gd name="adj4" fmla="val 19403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Arial Narrow" panose="020B0606020202030204" pitchFamily="34" charset="0"/>
                <a:cs typeface="Arial" panose="020B0604020202020204" pitchFamily="34" charset="0"/>
              </a:rPr>
              <a:t>Ø </a:t>
            </a:r>
            <a:r>
              <a:rPr lang="de-CH" sz="1400" dirty="0">
                <a:latin typeface="Arial Narrow" panose="020B0606020202030204" pitchFamily="34" charset="0"/>
              </a:rPr>
              <a:t>50cm</a:t>
            </a:r>
          </a:p>
        </p:txBody>
      </p:sp>
      <p:sp>
        <p:nvSpPr>
          <p:cNvPr id="32" name="Legende mit Linie 1 (Akzentuierungsbalken) 31"/>
          <p:cNvSpPr/>
          <p:nvPr/>
        </p:nvSpPr>
        <p:spPr>
          <a:xfrm>
            <a:off x="2670550" y="3094654"/>
            <a:ext cx="576000" cy="216000"/>
          </a:xfrm>
          <a:prstGeom prst="accentCallout1">
            <a:avLst>
              <a:gd name="adj1" fmla="val 87235"/>
              <a:gd name="adj2" fmla="val 111345"/>
              <a:gd name="adj3" fmla="val 203813"/>
              <a:gd name="adj4" fmla="val 1611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Arial Narrow" panose="020B0606020202030204" pitchFamily="34" charset="0"/>
                <a:cs typeface="Arial" panose="020B0604020202020204" pitchFamily="34" charset="0"/>
              </a:rPr>
              <a:t>Ø </a:t>
            </a:r>
            <a:r>
              <a:rPr lang="de-CH" sz="1400" dirty="0">
                <a:latin typeface="Arial Narrow" panose="020B0606020202030204" pitchFamily="34" charset="0"/>
              </a:rPr>
              <a:t>Y</a:t>
            </a:r>
          </a:p>
        </p:txBody>
      </p:sp>
      <p:cxnSp>
        <p:nvCxnSpPr>
          <p:cNvPr id="34" name="Gerader Verbinder 33"/>
          <p:cNvCxnSpPr/>
          <p:nvPr/>
        </p:nvCxnSpPr>
        <p:spPr>
          <a:xfrm flipH="1" flipV="1">
            <a:off x="3027798" y="3739212"/>
            <a:ext cx="6439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226128" y="3763726"/>
            <a:ext cx="0" cy="864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4031074" y="3564720"/>
            <a:ext cx="0" cy="108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 flipV="1">
            <a:off x="3643921" y="3546793"/>
            <a:ext cx="562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3639055" y="3811993"/>
            <a:ext cx="3802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40" name="Rechteck 39"/>
          <p:cNvSpPr/>
          <p:nvPr/>
        </p:nvSpPr>
        <p:spPr>
          <a:xfrm>
            <a:off x="2820926" y="3903403"/>
            <a:ext cx="375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de-D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561567" y="5033642"/>
            <a:ext cx="11031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u="sng" dirty="0">
                <a:latin typeface="Arial" panose="020B0604020202020204" pitchFamily="34" charset="0"/>
                <a:cs typeface="Arial" panose="020B0604020202020204" pitchFamily="34" charset="0"/>
              </a:rPr>
              <a:t>Formeln / </a:t>
            </a:r>
            <a:r>
              <a:rPr lang="de-CH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formules</a:t>
            </a:r>
            <a:r>
              <a:rPr lang="de-CH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// Beispiel mit Scheibendurchmesser 9cm auf Bildschirm - exemple </a:t>
            </a:r>
            <a:r>
              <a:rPr lang="de-CH" dirty="0" err="1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avec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une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cible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diamètre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9 cm, </a:t>
            </a:r>
            <a:r>
              <a:rPr lang="de-CH" dirty="0" err="1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sur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l’écran</a:t>
            </a:r>
            <a:endParaRPr lang="de-CH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A = 25m : Ø 50cm x Ø  Y                                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// 25m : 50 cm x 9 cm = 4.5m</a:t>
            </a:r>
          </a:p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B = X – (( X (m) – 1.4 m ) : Ø 50cm x Ø  Y)    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// 1.8m – ((1.8m – 1.4m) / 50cm x 9xm) = 1.73m</a:t>
            </a:r>
          </a:p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C = X – (X : Ø 50cm x Ø  Y)                            </a:t>
            </a:r>
            <a:r>
              <a:rPr lang="de-CH" dirty="0">
                <a:solidFill>
                  <a:srgbClr val="C0000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//  1.8m – (1.8m : 50 cm x 9 cm) = 1.47m</a:t>
            </a:r>
            <a:r>
              <a:rPr lang="de-CH" dirty="0">
                <a:latin typeface="Agency FB" panose="020B0503020202020204" pitchFamily="34" charset="0"/>
                <a:cs typeface="Arial" panose="020B0604020202020204" pitchFamily="34" charset="0"/>
              </a:rPr>
              <a:t>  </a:t>
            </a:r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11110584" y="3762793"/>
            <a:ext cx="0" cy="864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10227298" y="3894237"/>
            <a:ext cx="9284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1.4m</a:t>
            </a:r>
            <a:endParaRPr lang="de-D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180997" y="139432"/>
            <a:ext cx="116948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Position Scheibenzentrum un</a:t>
            </a:r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</a:t>
            </a:r>
            <a:r>
              <a:rPr lang="de-DE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Scheibenfuss</a:t>
            </a:r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berechnen</a:t>
            </a:r>
          </a:p>
          <a:p>
            <a:pPr algn="ctr"/>
            <a:r>
              <a:rPr lang="de-DE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Calculer</a:t>
            </a:r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le </a:t>
            </a:r>
            <a:r>
              <a:rPr lang="de-DE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centre</a:t>
            </a:r>
            <a:r>
              <a:rPr lang="de-DE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et </a:t>
            </a:r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</a:t>
            </a:r>
            <a:r>
              <a:rPr lang="de-DE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pied</a:t>
            </a:r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</a:t>
            </a:r>
            <a:r>
              <a:rPr lang="de-DE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cible</a:t>
            </a:r>
            <a:endParaRPr lang="de-DE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Textfeld 45">
            <a:hlinkClick r:id="rId4"/>
          </p:cNvPr>
          <p:cNvSpPr txBox="1"/>
          <p:nvPr/>
        </p:nvSpPr>
        <p:spPr>
          <a:xfrm>
            <a:off x="9821236" y="5876365"/>
            <a:ext cx="158187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/>
              <a:t>Rechner</a:t>
            </a:r>
          </a:p>
          <a:p>
            <a:pPr algn="ctr"/>
            <a:r>
              <a:rPr lang="de-CH" dirty="0" err="1"/>
              <a:t>Calculatrice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1324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17635" y="1159556"/>
            <a:ext cx="46522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ENDE - FIN</a:t>
            </a:r>
          </a:p>
        </p:txBody>
      </p:sp>
    </p:spTree>
    <p:extLst>
      <p:ext uri="{BB962C8B-B14F-4D97-AF65-F5344CB8AC3E}">
        <p14:creationId xmlns:p14="http://schemas.microsoft.com/office/powerpoint/2010/main" val="140338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r Verbinder 21"/>
          <p:cNvCxnSpPr/>
          <p:nvPr/>
        </p:nvCxnSpPr>
        <p:spPr>
          <a:xfrm flipV="1">
            <a:off x="5305227" y="1638250"/>
            <a:ext cx="5004000" cy="1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70" y="1234015"/>
            <a:ext cx="2114845" cy="2657846"/>
          </a:xfrm>
          <a:prstGeom prst="rect">
            <a:avLst/>
          </a:prstGeom>
        </p:spPr>
      </p:pic>
      <p:cxnSp>
        <p:nvCxnSpPr>
          <p:cNvPr id="4" name="Gerader Verbinder 3"/>
          <p:cNvCxnSpPr/>
          <p:nvPr/>
        </p:nvCxnSpPr>
        <p:spPr>
          <a:xfrm>
            <a:off x="4908330" y="1961346"/>
            <a:ext cx="54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 flipV="1">
            <a:off x="5461783" y="1419929"/>
            <a:ext cx="0" cy="540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4812080" y="1996025"/>
            <a:ext cx="720000" cy="190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0" name="Gerader Verbinder 9"/>
          <p:cNvCxnSpPr/>
          <p:nvPr/>
        </p:nvCxnSpPr>
        <p:spPr>
          <a:xfrm>
            <a:off x="1419172" y="3891861"/>
            <a:ext cx="4356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7832004" y="1371801"/>
            <a:ext cx="864000" cy="54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7259416" y="1959929"/>
            <a:ext cx="1956219" cy="190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3" name="Gerader Verbinder 12"/>
          <p:cNvCxnSpPr/>
          <p:nvPr/>
        </p:nvCxnSpPr>
        <p:spPr>
          <a:xfrm>
            <a:off x="7803935" y="1931842"/>
            <a:ext cx="90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8089495" y="1461605"/>
            <a:ext cx="360000" cy="36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6" name="Gerader Verbinder 15"/>
          <p:cNvCxnSpPr/>
          <p:nvPr/>
        </p:nvCxnSpPr>
        <p:spPr>
          <a:xfrm>
            <a:off x="8082807" y="1641605"/>
            <a:ext cx="10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8355788" y="1638261"/>
            <a:ext cx="10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H="1">
            <a:off x="8082807" y="974770"/>
            <a:ext cx="6688" cy="663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 flipH="1">
            <a:off x="8439749" y="958722"/>
            <a:ext cx="6688" cy="663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6701037" y="3891861"/>
            <a:ext cx="3636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 flipH="1">
            <a:off x="2490033" y="1015110"/>
            <a:ext cx="6688" cy="46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 flipH="1">
            <a:off x="5434896" y="1026438"/>
            <a:ext cx="6688" cy="663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>
            <a:off x="2498067" y="1134726"/>
            <a:ext cx="295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8082807" y="1122229"/>
            <a:ext cx="360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10214259" y="1677897"/>
            <a:ext cx="0" cy="2178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8087522" y="651988"/>
            <a:ext cx="359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  <a:endParaRPr lang="de-D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9875743" y="2503451"/>
            <a:ext cx="3802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</a:p>
        </p:txBody>
      </p:sp>
      <p:sp>
        <p:nvSpPr>
          <p:cNvPr id="34" name="Rechteck 33"/>
          <p:cNvSpPr/>
          <p:nvPr/>
        </p:nvSpPr>
        <p:spPr>
          <a:xfrm>
            <a:off x="3850629" y="697112"/>
            <a:ext cx="3930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endParaRPr lang="de-D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6" name="Gerader Verbinder 35"/>
          <p:cNvCxnSpPr/>
          <p:nvPr/>
        </p:nvCxnSpPr>
        <p:spPr>
          <a:xfrm>
            <a:off x="1332300" y="1485669"/>
            <a:ext cx="12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>
            <a:off x="1571572" y="1485669"/>
            <a:ext cx="0" cy="2340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/>
          <p:cNvSpPr/>
          <p:nvPr/>
        </p:nvSpPr>
        <p:spPr>
          <a:xfrm>
            <a:off x="1132387" y="2255709"/>
            <a:ext cx="3706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</a:t>
            </a:r>
          </a:p>
        </p:txBody>
      </p:sp>
      <p:sp>
        <p:nvSpPr>
          <p:cNvPr id="39" name="Rechteck 38"/>
          <p:cNvSpPr/>
          <p:nvPr/>
        </p:nvSpPr>
        <p:spPr>
          <a:xfrm>
            <a:off x="7832004" y="2259928"/>
            <a:ext cx="871931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1" name="Gerader Verbinder 40"/>
          <p:cNvCxnSpPr/>
          <p:nvPr/>
        </p:nvCxnSpPr>
        <p:spPr>
          <a:xfrm>
            <a:off x="4788016" y="2266485"/>
            <a:ext cx="0" cy="10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9835639" y="2307440"/>
            <a:ext cx="0" cy="1548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/>
          <p:cNvCxnSpPr/>
          <p:nvPr/>
        </p:nvCxnSpPr>
        <p:spPr>
          <a:xfrm flipV="1">
            <a:off x="4642143" y="2317916"/>
            <a:ext cx="5328000" cy="1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9422523" y="2770593"/>
            <a:ext cx="3754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endParaRPr lang="de-DE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260223" y="26888"/>
            <a:ext cx="95363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Bildschirm positionieren / </a:t>
            </a:r>
            <a:r>
              <a:rPr lang="de-DE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Positionner</a:t>
            </a:r>
            <a:r>
              <a:rPr lang="de-D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l‘écran</a:t>
            </a:r>
            <a:endParaRPr lang="de-DE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539" y="3942082"/>
            <a:ext cx="7557492" cy="284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1713"/>
              </p:ext>
            </p:extLst>
          </p:nvPr>
        </p:nvGraphicFramePr>
        <p:xfrm>
          <a:off x="171448" y="643466"/>
          <a:ext cx="11772901" cy="59436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699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2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1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000" b="1" dirty="0">
                          <a:latin typeface="Agency FB" panose="020B0503020202020204" pitchFamily="34" charset="0"/>
                        </a:rPr>
                        <a:t>25m Schnellfeuer</a:t>
                      </a:r>
                    </a:p>
                    <a:p>
                      <a:r>
                        <a:rPr lang="de-CH" sz="2000" b="1" dirty="0">
                          <a:latin typeface="Agency FB" panose="020B0503020202020204" pitchFamily="34" charset="0"/>
                        </a:rPr>
                        <a:t>25m </a:t>
                      </a:r>
                      <a:r>
                        <a:rPr lang="de-CH" sz="2000" b="1" dirty="0" err="1">
                          <a:latin typeface="Agency FB" panose="020B0503020202020204" pitchFamily="34" charset="0"/>
                        </a:rPr>
                        <a:t>vitesse</a:t>
                      </a:r>
                      <a:endParaRPr lang="de-CH" sz="2000" b="1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dirty="0">
                          <a:latin typeface="Agency FB" panose="020B0503020202020204" pitchFamily="34" charset="0"/>
                        </a:rPr>
                        <a:t>Kernelemente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dirty="0">
                          <a:latin typeface="Agency FB" panose="020B0503020202020204" pitchFamily="34" charset="0"/>
                        </a:rPr>
                        <a:t>Elements </a:t>
                      </a:r>
                      <a:r>
                        <a:rPr lang="de-CH" sz="3200" dirty="0" err="1">
                          <a:latin typeface="Agency FB" panose="020B0503020202020204" pitchFamily="34" charset="0"/>
                        </a:rPr>
                        <a:t>clés</a:t>
                      </a:r>
                      <a:endParaRPr lang="de-CH" sz="32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3200" dirty="0">
                          <a:latin typeface="Agency FB" panose="020B0503020202020204" pitchFamily="34" charset="0"/>
                        </a:rPr>
                        <a:t>Atmen</a:t>
                      </a:r>
                      <a:r>
                        <a:rPr lang="de-CH" sz="3200" baseline="0" dirty="0">
                          <a:latin typeface="Agency FB" panose="020B0503020202020204" pitchFamily="34" charset="0"/>
                        </a:rPr>
                        <a:t> – </a:t>
                      </a:r>
                      <a:r>
                        <a:rPr lang="de-CH" sz="3200" baseline="0" dirty="0" err="1">
                          <a:latin typeface="Agency FB" panose="020B0503020202020204" pitchFamily="34" charset="0"/>
                        </a:rPr>
                        <a:t>respirer</a:t>
                      </a:r>
                      <a:endParaRPr lang="de-CH" sz="32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gency FB" panose="020B0503020202020204" pitchFamily="34" charset="0"/>
                        </a:rPr>
                        <a:t>Während der Bereitstellung dient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das rhythmische Atmen als Zeitmesser und mentale Steuerung.</a:t>
                      </a:r>
                    </a:p>
                    <a:p>
                      <a:endParaRPr lang="de-CH" sz="2000" baseline="0" dirty="0">
                        <a:latin typeface="Agency FB" panose="020B0503020202020204" pitchFamily="34" charset="0"/>
                      </a:endParaRPr>
                    </a:p>
                    <a:p>
                      <a:r>
                        <a:rPr lang="de-CH" sz="2000" dirty="0">
                          <a:latin typeface="Agency FB" panose="020B0503020202020204" pitchFamily="34" charset="0"/>
                        </a:rPr>
                        <a:t>Mit dem Hochfahren einatmen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und beim Einfahren in die Scheibe unterbrechen. Beim Absenken ausatmen.</a:t>
                      </a:r>
                      <a:endParaRPr lang="de-CH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gency FB" panose="020B0503020202020204" pitchFamily="34" charset="0"/>
                        </a:rPr>
                        <a:t>La respiration sert de garde-temps et de contrôle mental en position « prêt ». </a:t>
                      </a:r>
                    </a:p>
                    <a:p>
                      <a:endParaRPr lang="de-CH" sz="2000" dirty="0">
                        <a:latin typeface="Agency FB" panose="020B0503020202020204" pitchFamily="34" charset="0"/>
                      </a:endParaRPr>
                    </a:p>
                    <a:p>
                      <a:r>
                        <a:rPr lang="fr-CH" sz="2000" noProof="0" dirty="0">
                          <a:latin typeface="Agency FB" panose="020B0503020202020204" pitchFamily="34" charset="0"/>
                        </a:rPr>
                        <a:t>Inspirer </a:t>
                      </a:r>
                      <a:r>
                        <a:rPr lang="fr-CH" sz="2000" baseline="0" noProof="0" dirty="0">
                          <a:latin typeface="Agency FB" panose="020B0503020202020204" pitchFamily="34" charset="0"/>
                        </a:rPr>
                        <a:t>pendant l’élévation du bras, puis prise d’apnée  en entrant avec la visée en zone de déclenchement. Expirer pendant l’abaissement du bras.</a:t>
                      </a:r>
                      <a:endParaRPr lang="fr-CH" sz="2000" noProof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3200" dirty="0">
                          <a:latin typeface="Agency FB" panose="020B0503020202020204" pitchFamily="34" charset="0"/>
                        </a:rPr>
                        <a:t>Zielen</a:t>
                      </a:r>
                      <a:r>
                        <a:rPr lang="de-CH" sz="3200" baseline="0" dirty="0">
                          <a:latin typeface="Agency FB" panose="020B0503020202020204" pitchFamily="34" charset="0"/>
                        </a:rPr>
                        <a:t> – </a:t>
                      </a:r>
                      <a:r>
                        <a:rPr lang="de-CH" sz="3200" baseline="0" dirty="0" err="1">
                          <a:latin typeface="Agency FB" panose="020B0503020202020204" pitchFamily="34" charset="0"/>
                        </a:rPr>
                        <a:t>viser</a:t>
                      </a:r>
                      <a:endParaRPr lang="de-CH" sz="3200" baseline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gency FB" panose="020B0503020202020204" pitchFamily="34" charset="0"/>
                        </a:rPr>
                        <a:t>Die Visierung wird auf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der Höhe der Scheibenfusses übernommen und das Korn in der Auslösefläche gestoppt (siehe nachfolgendes Zielbild).</a:t>
                      </a:r>
                      <a:endParaRPr lang="de-CH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000" noProof="0" dirty="0">
                          <a:latin typeface="Agency FB" panose="020B0503020202020204" pitchFamily="34" charset="0"/>
                        </a:rPr>
                        <a:t>La</a:t>
                      </a:r>
                      <a:r>
                        <a:rPr lang="fr-CH" sz="2000" baseline="0" noProof="0" dirty="0">
                          <a:latin typeface="Agency FB" panose="020B0503020202020204" pitchFamily="34" charset="0"/>
                        </a:rPr>
                        <a:t> visée sera prise à la hauteur du pied de la cible et stoppée dans la zone de déclenchement (voir l’image de visée suivante).</a:t>
                      </a:r>
                      <a:endParaRPr lang="fr-CH" sz="2000" noProof="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3200" dirty="0">
                          <a:latin typeface="Agency FB" panose="020B0503020202020204" pitchFamily="34" charset="0"/>
                        </a:rPr>
                        <a:t>Auslösen – </a:t>
                      </a:r>
                      <a:r>
                        <a:rPr lang="de-CH" sz="3200" dirty="0" err="1">
                          <a:latin typeface="Agency FB" panose="020B0503020202020204" pitchFamily="34" charset="0"/>
                        </a:rPr>
                        <a:t>tirer</a:t>
                      </a:r>
                      <a:endParaRPr lang="de-CH" sz="32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gency FB" panose="020B0503020202020204" pitchFamily="34" charset="0"/>
                        </a:rPr>
                        <a:t>Der Druckpunkt wird in der Bereitstellung genommen. Beim Einfahren in die Auslösefläche</a:t>
                      </a:r>
                      <a:r>
                        <a:rPr lang="de-CH" sz="2000" baseline="0" dirty="0">
                          <a:latin typeface="Agency FB" panose="020B0503020202020204" pitchFamily="34" charset="0"/>
                        </a:rPr>
                        <a:t> wird der Druck auf den Abzug erhöht, bis der Schuss bricht.</a:t>
                      </a:r>
                      <a:endParaRPr lang="de-CH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gency FB" panose="020B0503020202020204" pitchFamily="34" charset="0"/>
                        </a:rPr>
                        <a:t>Prendre le cran d’arrêt déjà en position «prêt». En entrant dans la zone de déclenchement, augmenter progressivement la pression sur la détente jusqu’à ce que le coup parte.</a:t>
                      </a:r>
                      <a:endParaRPr lang="de-CH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3200" dirty="0">
                          <a:latin typeface="Agency FB" panose="020B0503020202020204" pitchFamily="34" charset="0"/>
                        </a:rPr>
                        <a:t>Nachhalten - </a:t>
                      </a:r>
                      <a:r>
                        <a:rPr lang="de-CH" sz="3200" dirty="0" err="1">
                          <a:latin typeface="Agency FB" panose="020B0503020202020204" pitchFamily="34" charset="0"/>
                        </a:rPr>
                        <a:t>tenir</a:t>
                      </a:r>
                      <a:endParaRPr lang="de-CH" sz="32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000" dirty="0">
                          <a:latin typeface="Agency FB" panose="020B0503020202020204" pitchFamily="34" charset="0"/>
                        </a:rPr>
                        <a:t>Pistole nach dem Rückschlag wieder in die Auslöseflache führen, Nachhalten und Nachzielen bis zur Scheibendrehung.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gency FB" panose="020B0503020202020204" pitchFamily="34" charset="0"/>
                        </a:rPr>
                        <a:t>Après le recul, ramener le pistolet dans la zone de déclenchement, tenir et suivre le coup</a:t>
                      </a:r>
                      <a:r>
                        <a:rPr lang="fr-FR" sz="2000" baseline="0" dirty="0">
                          <a:latin typeface="Agency FB" panose="020B0503020202020204" pitchFamily="34" charset="0"/>
                        </a:rPr>
                        <a:t> jusqu’à la rotation de la </a:t>
                      </a:r>
                      <a:r>
                        <a:rPr lang="fr-FR" sz="2000" dirty="0">
                          <a:latin typeface="Agency FB" panose="020B0503020202020204" pitchFamily="34" charset="0"/>
                        </a:rPr>
                        <a:t>cible : Visée maintenue !</a:t>
                      </a:r>
                      <a:endParaRPr lang="de-CH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52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/>
          <p:cNvPicPr>
            <a:picLocks noChangeAspect="1"/>
          </p:cNvPicPr>
          <p:nvPr/>
        </p:nvPicPr>
        <p:blipFill rotWithShape="1">
          <a:blip r:embed="rId2"/>
          <a:srcRect l="3651" t="15143" r="3016" b="15270"/>
          <a:stretch/>
        </p:blipFill>
        <p:spPr>
          <a:xfrm>
            <a:off x="3850350" y="1432404"/>
            <a:ext cx="4267200" cy="397691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409950" y="3855129"/>
            <a:ext cx="1657350" cy="20146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6896932" y="3855129"/>
            <a:ext cx="1657350" cy="20146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5389950" y="3855129"/>
            <a:ext cx="1188000" cy="20146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Rechteck 3"/>
          <p:cNvSpPr/>
          <p:nvPr/>
        </p:nvSpPr>
        <p:spPr>
          <a:xfrm>
            <a:off x="3409950" y="4233786"/>
            <a:ext cx="5148000" cy="20146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3423864" y="122138"/>
            <a:ext cx="52090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Zielbild / Image de </a:t>
            </a:r>
            <a:r>
              <a:rPr lang="de-DE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visée</a:t>
            </a:r>
            <a:endParaRPr lang="de-DE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371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550225" y="3352592"/>
            <a:ext cx="11019765" cy="1575174"/>
            <a:chOff x="778824" y="367350"/>
            <a:chExt cx="11019765" cy="1575174"/>
          </a:xfrm>
        </p:grpSpPr>
        <p:sp>
          <p:nvSpPr>
            <p:cNvPr id="2" name="Rechteck 1"/>
            <p:cNvSpPr/>
            <p:nvPr/>
          </p:nvSpPr>
          <p:spPr>
            <a:xfrm>
              <a:off x="782589" y="367350"/>
              <a:ext cx="11016000" cy="15687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250626" y="646524"/>
              <a:ext cx="891558" cy="1296000"/>
            </a:xfrm>
            <a:prstGeom prst="rect">
              <a:avLst/>
            </a:prstGeom>
          </p:spPr>
        </p:pic>
        <p:cxnSp>
          <p:nvCxnSpPr>
            <p:cNvPr id="4" name="Gerader Verbinder 3"/>
            <p:cNvCxnSpPr/>
            <p:nvPr/>
          </p:nvCxnSpPr>
          <p:spPr>
            <a:xfrm flipV="1">
              <a:off x="778824" y="1942523"/>
              <a:ext cx="11016000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hteck 4"/>
            <p:cNvSpPr/>
            <p:nvPr/>
          </p:nvSpPr>
          <p:spPr>
            <a:xfrm>
              <a:off x="11104334" y="774858"/>
              <a:ext cx="45719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20000">
              <a:off x="3694969" y="577534"/>
              <a:ext cx="492494" cy="520419"/>
            </a:xfrm>
            <a:prstGeom prst="rect">
              <a:avLst/>
            </a:prstGeom>
          </p:spPr>
        </p:pic>
        <p:cxnSp>
          <p:nvCxnSpPr>
            <p:cNvPr id="7" name="Gerade Verbindung mit Pfeil 6"/>
            <p:cNvCxnSpPr/>
            <p:nvPr/>
          </p:nvCxnSpPr>
          <p:spPr>
            <a:xfrm>
              <a:off x="3621653" y="774858"/>
              <a:ext cx="7452000" cy="216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hteck 7"/>
            <p:cNvSpPr/>
            <p:nvPr/>
          </p:nvSpPr>
          <p:spPr>
            <a:xfrm>
              <a:off x="3692005" y="961314"/>
              <a:ext cx="516054" cy="44995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849429" y="390418"/>
              <a:ext cx="1553630" cy="76944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CH" sz="1200" b="1" dirty="0">
                  <a:latin typeface="Agency FB" panose="020B0503020202020204" pitchFamily="34" charset="0"/>
                </a:rPr>
                <a:t>- 10 ‘’ </a:t>
              </a:r>
              <a:r>
                <a:rPr lang="de-CH" sz="1200" dirty="0">
                  <a:latin typeface="Agency FB" panose="020B0503020202020204" pitchFamily="34" charset="0"/>
                </a:rPr>
                <a:t>(… </a:t>
              </a:r>
              <a:r>
                <a:rPr lang="de-CH" sz="1200" dirty="0">
                  <a:latin typeface="Agency FB" panose="020B0503020202020204" pitchFamily="34" charset="0"/>
                  <a:sym typeface="Webdings" panose="05030102010509060703" pitchFamily="18" charset="2"/>
                </a:rPr>
                <a:t> </a:t>
              </a:r>
              <a:r>
                <a:rPr lang="de-CH" sz="1200" dirty="0" err="1">
                  <a:latin typeface="Agency FB" panose="020B0503020202020204" pitchFamily="34" charset="0"/>
                </a:rPr>
                <a:t>fifty</a:t>
              </a:r>
              <a:r>
                <a:rPr lang="de-CH" sz="1200" dirty="0">
                  <a:latin typeface="Agency FB" panose="020B0503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 err="1">
                  <a:latin typeface="Agency FB" panose="020B0503020202020204" pitchFamily="34" charset="0"/>
                </a:rPr>
                <a:t>Zielbild</a:t>
              </a:r>
              <a:r>
                <a:rPr lang="de-CH" sz="1200" dirty="0">
                  <a:latin typeface="Agency FB" panose="020B0503020202020204" pitchFamily="34" charset="0"/>
                </a:rPr>
                <a:t> erfassen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de-CH" sz="800" dirty="0">
                <a:latin typeface="Agency FB" panose="020B0503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 err="1">
                  <a:latin typeface="Agency FB" panose="020B0503020202020204" pitchFamily="34" charset="0"/>
                </a:rPr>
                <a:t>Prendre</a:t>
              </a:r>
              <a:r>
                <a:rPr lang="de-CH" sz="1200" dirty="0">
                  <a:latin typeface="Agency FB" panose="020B0503020202020204" pitchFamily="34" charset="0"/>
                </a:rPr>
                <a:t> </a:t>
              </a:r>
              <a:r>
                <a:rPr lang="de-CH" sz="1200" dirty="0" err="1">
                  <a:latin typeface="Agency FB" panose="020B0503020202020204" pitchFamily="34" charset="0"/>
                </a:rPr>
                <a:t>l’image</a:t>
              </a:r>
              <a:r>
                <a:rPr lang="de-CH" sz="1200" dirty="0">
                  <a:latin typeface="Agency FB" panose="020B0503020202020204" pitchFamily="34" charset="0"/>
                </a:rPr>
                <a:t> de </a:t>
              </a:r>
              <a:r>
                <a:rPr lang="de-CH" sz="1200" dirty="0" err="1">
                  <a:latin typeface="Agency FB" panose="020B0503020202020204" pitchFamily="34" charset="0"/>
                </a:rPr>
                <a:t>visée</a:t>
              </a:r>
              <a:endParaRPr lang="de-CH" sz="1200" dirty="0">
                <a:latin typeface="Agency FB" panose="020B0503020202020204" pitchFamily="34" charset="0"/>
              </a:endParaRPr>
            </a:p>
          </p:txBody>
        </p:sp>
        <p:cxnSp>
          <p:nvCxnSpPr>
            <p:cNvPr id="10" name="Gerader Verbinder 9"/>
            <p:cNvCxnSpPr/>
            <p:nvPr/>
          </p:nvCxnSpPr>
          <p:spPr>
            <a:xfrm>
              <a:off x="11195332" y="634492"/>
              <a:ext cx="0" cy="12600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/>
          <p:cNvGrpSpPr/>
          <p:nvPr/>
        </p:nvGrpSpPr>
        <p:grpSpPr>
          <a:xfrm>
            <a:off x="550225" y="5007803"/>
            <a:ext cx="11022543" cy="1584937"/>
            <a:chOff x="849429" y="2263199"/>
            <a:chExt cx="11022543" cy="1584937"/>
          </a:xfrm>
        </p:grpSpPr>
        <p:sp>
          <p:nvSpPr>
            <p:cNvPr id="12" name="Rechteck 11"/>
            <p:cNvSpPr/>
            <p:nvPr/>
          </p:nvSpPr>
          <p:spPr>
            <a:xfrm>
              <a:off x="849429" y="2279419"/>
              <a:ext cx="11016000" cy="15687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327771" y="2548892"/>
              <a:ext cx="891558" cy="1296000"/>
            </a:xfrm>
            <a:prstGeom prst="rect">
              <a:avLst/>
            </a:prstGeom>
          </p:spPr>
        </p:pic>
        <p:cxnSp>
          <p:nvCxnSpPr>
            <p:cNvPr id="15" name="Gerader Verbinder 14"/>
            <p:cNvCxnSpPr/>
            <p:nvPr/>
          </p:nvCxnSpPr>
          <p:spPr>
            <a:xfrm flipV="1">
              <a:off x="855972" y="3844891"/>
              <a:ext cx="1101600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42700">
              <a:off x="3787593" y="2527558"/>
              <a:ext cx="479168" cy="506337"/>
            </a:xfrm>
            <a:prstGeom prst="rect">
              <a:avLst/>
            </a:prstGeom>
          </p:spPr>
        </p:pic>
        <p:cxnSp>
          <p:nvCxnSpPr>
            <p:cNvPr id="17" name="Gerade Verbindung mit Pfeil 16"/>
            <p:cNvCxnSpPr/>
            <p:nvPr/>
          </p:nvCxnSpPr>
          <p:spPr>
            <a:xfrm>
              <a:off x="3714611" y="2676421"/>
              <a:ext cx="7480784" cy="1069500"/>
            </a:xfrm>
            <a:prstGeom prst="straightConnector1">
              <a:avLst/>
            </a:prstGeom>
            <a:ln w="3175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eck 17"/>
            <p:cNvSpPr/>
            <p:nvPr/>
          </p:nvSpPr>
          <p:spPr>
            <a:xfrm>
              <a:off x="3769150" y="2939549"/>
              <a:ext cx="516054" cy="3740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9" name="Gerade Verbindung mit Pfeil 18"/>
            <p:cNvCxnSpPr/>
            <p:nvPr/>
          </p:nvCxnSpPr>
          <p:spPr>
            <a:xfrm>
              <a:off x="3714611" y="2662052"/>
              <a:ext cx="7504658" cy="216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9"/>
            <p:cNvGrpSpPr/>
            <p:nvPr/>
          </p:nvGrpSpPr>
          <p:grpSpPr>
            <a:xfrm>
              <a:off x="11255269" y="2588181"/>
              <a:ext cx="504222" cy="1188000"/>
              <a:chOff x="11362606" y="3399951"/>
              <a:chExt cx="504222" cy="1188000"/>
            </a:xfrm>
          </p:grpSpPr>
          <p:sp>
            <p:nvSpPr>
              <p:cNvPr id="21" name="Rechteck 20"/>
              <p:cNvSpPr/>
              <p:nvPr/>
            </p:nvSpPr>
            <p:spPr>
              <a:xfrm>
                <a:off x="11362606" y="3399951"/>
                <a:ext cx="504000" cy="1188000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11362828" y="3401823"/>
                <a:ext cx="504000" cy="504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3" name="Ellipse 22"/>
              <p:cNvSpPr/>
              <p:nvPr/>
            </p:nvSpPr>
            <p:spPr>
              <a:xfrm>
                <a:off x="11434828" y="3473823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24" name="Gerader Verbinder 23"/>
              <p:cNvCxnSpPr/>
              <p:nvPr/>
            </p:nvCxnSpPr>
            <p:spPr>
              <a:xfrm>
                <a:off x="11428140" y="3653823"/>
                <a:ext cx="10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/>
              <p:cNvCxnSpPr/>
              <p:nvPr/>
            </p:nvCxnSpPr>
            <p:spPr>
              <a:xfrm>
                <a:off x="11701121" y="3650479"/>
                <a:ext cx="10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feld 25"/>
            <p:cNvSpPr txBox="1"/>
            <p:nvPr/>
          </p:nvSpPr>
          <p:spPr>
            <a:xfrm>
              <a:off x="931094" y="2263199"/>
              <a:ext cx="2160000" cy="83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CH" sz="1200" b="1" dirty="0">
                  <a:latin typeface="Agency FB" panose="020B0503020202020204" pitchFamily="34" charset="0"/>
                </a:rPr>
                <a:t>0‘’ </a:t>
              </a:r>
              <a:r>
                <a:rPr lang="de-CH" sz="1200" dirty="0">
                  <a:latin typeface="Agency FB" panose="020B0503020202020204" pitchFamily="34" charset="0"/>
                </a:rPr>
                <a:t>(</a:t>
              </a:r>
              <a:r>
                <a:rPr lang="de-CH" sz="1200" dirty="0">
                  <a:latin typeface="Agency FB" panose="020B0503020202020204" pitchFamily="34" charset="0"/>
                  <a:sym typeface="Webdings" panose="05030102010509060703" pitchFamily="18" charset="2"/>
                </a:rPr>
                <a:t> </a:t>
              </a:r>
              <a:r>
                <a:rPr lang="fr-CH" sz="1200" dirty="0">
                  <a:latin typeface="Agency FB" panose="020B0503020202020204" pitchFamily="34" charset="0"/>
                </a:rPr>
                <a:t>ATTENTION</a:t>
              </a:r>
              <a:r>
                <a:rPr lang="de-CH" sz="1200" dirty="0">
                  <a:latin typeface="Agency FB" panose="020B0503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Ausatmen</a:t>
              </a:r>
            </a:p>
            <a:p>
              <a:endParaRPr lang="de-CH" sz="1200" dirty="0">
                <a:latin typeface="Agency FB" panose="020B0503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 err="1">
                  <a:latin typeface="Agency FB" panose="020B0503020202020204" pitchFamily="34" charset="0"/>
                </a:rPr>
                <a:t>Expirer</a:t>
              </a:r>
              <a:endParaRPr lang="de-CH" sz="1200" dirty="0">
                <a:latin typeface="Agency FB" panose="020B0503020202020204" pitchFamily="34" charset="0"/>
              </a:endParaRPr>
            </a:p>
          </p:txBody>
        </p:sp>
        <p:cxnSp>
          <p:nvCxnSpPr>
            <p:cNvPr id="27" name="Gerade Verbindung mit Pfeil 26"/>
            <p:cNvCxnSpPr/>
            <p:nvPr/>
          </p:nvCxnSpPr>
          <p:spPr>
            <a:xfrm flipH="1">
              <a:off x="10721081" y="2931850"/>
              <a:ext cx="72189" cy="69345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/>
          </p:nvSpPr>
          <p:spPr>
            <a:xfrm>
              <a:off x="9333387" y="2973116"/>
              <a:ext cx="1423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Langsam und präzise</a:t>
              </a:r>
            </a:p>
            <a:p>
              <a:r>
                <a:rPr lang="de-CH" sz="1200" dirty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Lentement </a:t>
              </a:r>
              <a:r>
                <a:rPr lang="fr-CH" sz="1200" dirty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avec précision</a:t>
              </a:r>
            </a:p>
          </p:txBody>
        </p:sp>
      </p:grpSp>
      <p:sp>
        <p:nvSpPr>
          <p:cNvPr id="13" name="Rechteck 12"/>
          <p:cNvSpPr/>
          <p:nvPr/>
        </p:nvSpPr>
        <p:spPr>
          <a:xfrm>
            <a:off x="2630381" y="168150"/>
            <a:ext cx="67161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Phasen des Trockentrainings</a:t>
            </a:r>
          </a:p>
          <a:p>
            <a:pPr algn="ctr"/>
            <a:r>
              <a:rPr lang="fr-C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Phases de l‘entraînement à sec </a:t>
            </a:r>
            <a:endParaRPr lang="fr-CH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558650" y="1660899"/>
            <a:ext cx="11016000" cy="15687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026687" y="1940073"/>
            <a:ext cx="891558" cy="1296000"/>
          </a:xfrm>
          <a:prstGeom prst="rect">
            <a:avLst/>
          </a:prstGeom>
        </p:spPr>
      </p:pic>
      <p:cxnSp>
        <p:nvCxnSpPr>
          <p:cNvPr id="49" name="Gerader Verbinder 48"/>
          <p:cNvCxnSpPr/>
          <p:nvPr/>
        </p:nvCxnSpPr>
        <p:spPr>
          <a:xfrm flipV="1">
            <a:off x="554885" y="3236072"/>
            <a:ext cx="11016000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10880395" y="2068407"/>
            <a:ext cx="45719" cy="36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3" name="Rechteck 52"/>
          <p:cNvSpPr/>
          <p:nvPr/>
        </p:nvSpPr>
        <p:spPr>
          <a:xfrm>
            <a:off x="3468066" y="2254863"/>
            <a:ext cx="516054" cy="449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625490" y="1683967"/>
            <a:ext cx="1949573" cy="15081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200" b="1" dirty="0">
                <a:latin typeface="Agency FB" panose="020B0503020202020204" pitchFamily="34" charset="0"/>
              </a:rPr>
              <a:t>- 1’ </a:t>
            </a:r>
            <a:r>
              <a:rPr lang="de-CH" sz="1200" dirty="0">
                <a:latin typeface="Agency FB" panose="020B0503020202020204" pitchFamily="34" charset="0"/>
              </a:rPr>
              <a:t>(</a:t>
            </a:r>
            <a:r>
              <a:rPr lang="de-CH" sz="1200" dirty="0">
                <a:latin typeface="Agency FB" panose="020B0503020202020204" pitchFamily="34" charset="0"/>
                <a:sym typeface="Webdings" panose="05030102010509060703" pitchFamily="18" charset="2"/>
              </a:rPr>
              <a:t> </a:t>
            </a:r>
            <a:r>
              <a:rPr lang="de-CH" sz="1200" dirty="0" err="1">
                <a:latin typeface="Agency FB" panose="020B0503020202020204" pitchFamily="34" charset="0"/>
              </a:rPr>
              <a:t>load</a:t>
            </a:r>
            <a:r>
              <a:rPr lang="de-CH" sz="1200" dirty="0">
                <a:latin typeface="Agency FB" panose="020B0503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>
                <a:latin typeface="Agency FB" panose="020B0503020202020204" pitchFamily="34" charset="0"/>
              </a:rPr>
              <a:t>Trocken laden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>
                <a:latin typeface="Agency FB" panose="020B0503020202020204" pitchFamily="34" charset="0"/>
              </a:rPr>
              <a:t>Einsetzen und äusserer Anschlag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>
                <a:latin typeface="Agency FB" panose="020B0503020202020204" pitchFamily="34" charset="0"/>
              </a:rPr>
              <a:t>Nullpunkt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800" dirty="0">
              <a:latin typeface="Agency FB" panose="020B05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 err="1">
                <a:latin typeface="Agency FB" panose="020B0503020202020204" pitchFamily="34" charset="0"/>
              </a:rPr>
              <a:t>Charger</a:t>
            </a:r>
            <a:r>
              <a:rPr lang="de-CH" sz="1200" dirty="0">
                <a:latin typeface="Agency FB" panose="020B0503020202020204" pitchFamily="34" charset="0"/>
              </a:rPr>
              <a:t> à sec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 err="1">
                <a:latin typeface="Agency FB" panose="020B0503020202020204" pitchFamily="34" charset="0"/>
              </a:rPr>
              <a:t>Insérer</a:t>
            </a:r>
            <a:r>
              <a:rPr lang="de-CH" sz="1200" dirty="0">
                <a:latin typeface="Agency FB" panose="020B0503020202020204" pitchFamily="34" charset="0"/>
              </a:rPr>
              <a:t> et </a:t>
            </a:r>
            <a:r>
              <a:rPr lang="de-CH" sz="1200" dirty="0" err="1">
                <a:latin typeface="Agency FB" panose="020B0503020202020204" pitchFamily="34" charset="0"/>
              </a:rPr>
              <a:t>position</a:t>
            </a:r>
            <a:r>
              <a:rPr lang="de-CH" sz="1200" dirty="0">
                <a:latin typeface="Agency FB" panose="020B0503020202020204" pitchFamily="34" charset="0"/>
              </a:rPr>
              <a:t> </a:t>
            </a:r>
            <a:r>
              <a:rPr lang="de-CH" sz="1200" dirty="0" err="1">
                <a:latin typeface="Agency FB" panose="020B0503020202020204" pitchFamily="34" charset="0"/>
              </a:rPr>
              <a:t>extérieure</a:t>
            </a:r>
            <a:endParaRPr lang="de-CH" sz="1200" dirty="0">
              <a:latin typeface="Agency FB" panose="020B05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>
                <a:latin typeface="Agency FB" panose="020B0503020202020204" pitchFamily="34" charset="0"/>
              </a:rPr>
              <a:t>Point </a:t>
            </a:r>
            <a:r>
              <a:rPr lang="de-CH" sz="1200" dirty="0" err="1">
                <a:latin typeface="Agency FB" panose="020B0503020202020204" pitchFamily="34" charset="0"/>
              </a:rPr>
              <a:t>zéro</a:t>
            </a:r>
            <a:endParaRPr lang="de-CH" sz="1200" dirty="0">
              <a:latin typeface="Agency FB" panose="020B0503020202020204" pitchFamily="34" charset="0"/>
            </a:endParaRPr>
          </a:p>
        </p:txBody>
      </p:sp>
      <p:cxnSp>
        <p:nvCxnSpPr>
          <p:cNvPr id="55" name="Gerader Verbinder 54"/>
          <p:cNvCxnSpPr/>
          <p:nvPr/>
        </p:nvCxnSpPr>
        <p:spPr>
          <a:xfrm>
            <a:off x="10971393" y="1928041"/>
            <a:ext cx="0" cy="1260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afik 5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953">
            <a:off x="3330327" y="2219630"/>
            <a:ext cx="492494" cy="5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7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706629" y="89971"/>
            <a:ext cx="11016007" cy="1568718"/>
            <a:chOff x="778817" y="3753939"/>
            <a:chExt cx="11016007" cy="1568718"/>
          </a:xfrm>
        </p:grpSpPr>
        <p:sp>
          <p:nvSpPr>
            <p:cNvPr id="4" name="Rechteck 3"/>
            <p:cNvSpPr/>
            <p:nvPr/>
          </p:nvSpPr>
          <p:spPr>
            <a:xfrm>
              <a:off x="778824" y="3753939"/>
              <a:ext cx="11016000" cy="15687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238584" y="4026657"/>
              <a:ext cx="891558" cy="1296000"/>
            </a:xfrm>
            <a:prstGeom prst="rect">
              <a:avLst/>
            </a:prstGeom>
          </p:spPr>
        </p:pic>
        <p:cxnSp>
          <p:nvCxnSpPr>
            <p:cNvPr id="6" name="Gerader Verbinder 5"/>
            <p:cNvCxnSpPr/>
            <p:nvPr/>
          </p:nvCxnSpPr>
          <p:spPr>
            <a:xfrm flipV="1">
              <a:off x="778817" y="5322656"/>
              <a:ext cx="11016000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>
              <a:off x="3621639" y="4154991"/>
              <a:ext cx="7488000" cy="1080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/>
            <p:cNvCxnSpPr/>
            <p:nvPr/>
          </p:nvCxnSpPr>
          <p:spPr>
            <a:xfrm rot="300000">
              <a:off x="3580946" y="4347815"/>
              <a:ext cx="1031940" cy="777725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pieren 8"/>
            <p:cNvGrpSpPr/>
            <p:nvPr/>
          </p:nvGrpSpPr>
          <p:grpSpPr>
            <a:xfrm>
              <a:off x="11186931" y="4056923"/>
              <a:ext cx="504222" cy="1188000"/>
              <a:chOff x="11362606" y="3399951"/>
              <a:chExt cx="504222" cy="1188000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11362606" y="3399951"/>
                <a:ext cx="504000" cy="1188000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11362828" y="3401823"/>
                <a:ext cx="504000" cy="504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11434828" y="3473823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16" name="Gerader Verbinder 15"/>
              <p:cNvCxnSpPr/>
              <p:nvPr/>
            </p:nvCxnSpPr>
            <p:spPr>
              <a:xfrm>
                <a:off x="11428140" y="3653823"/>
                <a:ext cx="10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/>
              <p:cNvCxnSpPr/>
              <p:nvPr/>
            </p:nvCxnSpPr>
            <p:spPr>
              <a:xfrm>
                <a:off x="11701121" y="3650479"/>
                <a:ext cx="10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feld 9"/>
            <p:cNvSpPr txBox="1"/>
            <p:nvPr/>
          </p:nvSpPr>
          <p:spPr>
            <a:xfrm>
              <a:off x="845657" y="3801498"/>
              <a:ext cx="2650964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CH" sz="1200" b="1" dirty="0">
                  <a:latin typeface="Agency FB" panose="020B0503020202020204" pitchFamily="34" charset="0"/>
                </a:rPr>
                <a:t>1-7‘’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Rhythmus-Atmung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Druckpunktfassung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de-CH" sz="1200" dirty="0">
                <a:latin typeface="Agency FB" panose="020B0503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H" sz="1200" dirty="0">
                  <a:latin typeface="Agency FB" panose="020B0503020202020204" pitchFamily="34" charset="0"/>
                </a:rPr>
                <a:t>Respiration rythmée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H" sz="1200" dirty="0">
                  <a:latin typeface="Agency FB" panose="020B0503020202020204" pitchFamily="34" charset="0"/>
                </a:rPr>
                <a:t>Prise du cran d’arrêt</a:t>
              </a: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H="1">
              <a:off x="4545532" y="4490795"/>
              <a:ext cx="434818" cy="53831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4816254" y="4607990"/>
              <a:ext cx="1423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Langsam und präzise</a:t>
              </a:r>
            </a:p>
            <a:p>
              <a:r>
                <a:rPr lang="de-CH" sz="1200" dirty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Lentement </a:t>
              </a:r>
              <a:r>
                <a:rPr lang="fr-CH" sz="1200" dirty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avec précision</a:t>
              </a:r>
            </a:p>
          </p:txBody>
        </p:sp>
      </p:grpSp>
      <p:cxnSp>
        <p:nvCxnSpPr>
          <p:cNvPr id="18" name="Gerade Verbindung mit Pfeil 17"/>
          <p:cNvCxnSpPr/>
          <p:nvPr/>
        </p:nvCxnSpPr>
        <p:spPr>
          <a:xfrm>
            <a:off x="3549161" y="474699"/>
            <a:ext cx="7504658" cy="216000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/>
          <p:cNvGrpSpPr/>
          <p:nvPr/>
        </p:nvGrpSpPr>
        <p:grpSpPr>
          <a:xfrm>
            <a:off x="706629" y="1727667"/>
            <a:ext cx="11019765" cy="1575174"/>
            <a:chOff x="778824" y="367350"/>
            <a:chExt cx="11019765" cy="1575174"/>
          </a:xfrm>
        </p:grpSpPr>
        <p:sp>
          <p:nvSpPr>
            <p:cNvPr id="20" name="Rechteck 19"/>
            <p:cNvSpPr/>
            <p:nvPr/>
          </p:nvSpPr>
          <p:spPr>
            <a:xfrm>
              <a:off x="782589" y="367350"/>
              <a:ext cx="11016000" cy="15687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250626" y="646524"/>
              <a:ext cx="891558" cy="1296000"/>
            </a:xfrm>
            <a:prstGeom prst="rect">
              <a:avLst/>
            </a:prstGeom>
          </p:spPr>
        </p:pic>
        <p:cxnSp>
          <p:nvCxnSpPr>
            <p:cNvPr id="22" name="Gerader Verbinder 21"/>
            <p:cNvCxnSpPr/>
            <p:nvPr/>
          </p:nvCxnSpPr>
          <p:spPr>
            <a:xfrm flipV="1">
              <a:off x="778824" y="1942523"/>
              <a:ext cx="11016000" cy="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/>
          </p:nvSpPr>
          <p:spPr>
            <a:xfrm>
              <a:off x="11104334" y="774858"/>
              <a:ext cx="45719" cy="360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20000">
              <a:off x="3694969" y="577534"/>
              <a:ext cx="492494" cy="520419"/>
            </a:xfrm>
            <a:prstGeom prst="rect">
              <a:avLst/>
            </a:prstGeom>
          </p:spPr>
        </p:pic>
        <p:cxnSp>
          <p:nvCxnSpPr>
            <p:cNvPr id="25" name="Gerade Verbindung mit Pfeil 24"/>
            <p:cNvCxnSpPr/>
            <p:nvPr/>
          </p:nvCxnSpPr>
          <p:spPr>
            <a:xfrm>
              <a:off x="3621653" y="774858"/>
              <a:ext cx="7452000" cy="216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25"/>
            <p:cNvSpPr/>
            <p:nvPr/>
          </p:nvSpPr>
          <p:spPr>
            <a:xfrm>
              <a:off x="3692005" y="961314"/>
              <a:ext cx="516054" cy="44995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849429" y="390418"/>
              <a:ext cx="3339376" cy="150810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CH" sz="1200" b="1" dirty="0">
                  <a:latin typeface="Agency FB" panose="020B0503020202020204" pitchFamily="34" charset="0"/>
                </a:rPr>
                <a:t>7 ‘’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Visierung Höhe Scheibenfuss erfassen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Abbremsen und in die Auslösefläche einfahren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Druck auf Abzug erhöhen bis Schuss bricht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de-CH" sz="800" dirty="0">
                <a:latin typeface="Agency FB" panose="020B0503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H" sz="1200" dirty="0">
                  <a:latin typeface="Agency FB" panose="020B0503020202020204" pitchFamily="34" charset="0"/>
                </a:rPr>
                <a:t>Prendre la visée à la hauteur du pied de la cible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H" sz="1200" dirty="0">
                  <a:latin typeface="Agency FB" panose="020B0503020202020204" pitchFamily="34" charset="0"/>
                </a:rPr>
                <a:t>Ralentir et entrer lentement dans la zone de déclenchement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CH" sz="1200" dirty="0">
                  <a:latin typeface="Agency FB" panose="020B0503020202020204" pitchFamily="34" charset="0"/>
                </a:rPr>
                <a:t>Augmenter la pression sur la détente jusqu’au départ du coup</a:t>
              </a:r>
            </a:p>
          </p:txBody>
        </p:sp>
        <p:cxnSp>
          <p:nvCxnSpPr>
            <p:cNvPr id="28" name="Gerader Verbinder 27"/>
            <p:cNvCxnSpPr/>
            <p:nvPr/>
          </p:nvCxnSpPr>
          <p:spPr>
            <a:xfrm>
              <a:off x="11195332" y="634492"/>
              <a:ext cx="0" cy="126000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Gerader Verbinder 28"/>
          <p:cNvCxnSpPr/>
          <p:nvPr/>
        </p:nvCxnSpPr>
        <p:spPr>
          <a:xfrm rot="300000">
            <a:off x="3508759" y="2356310"/>
            <a:ext cx="1031940" cy="77772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4473344" y="2447080"/>
            <a:ext cx="399824" cy="5366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744067" y="2616485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schnell</a:t>
            </a:r>
          </a:p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vite</a:t>
            </a:r>
            <a:endParaRPr lang="fr-CH" sz="1200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3520674" y="2132123"/>
            <a:ext cx="7480784" cy="1069500"/>
          </a:xfrm>
          <a:prstGeom prst="straightConnector1">
            <a:avLst/>
          </a:prstGeom>
          <a:ln w="3175">
            <a:solidFill>
              <a:srgbClr val="FF0000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V="1">
            <a:off x="10720137" y="2404903"/>
            <a:ext cx="88502" cy="5883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7819754" y="2336592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Abbremsen, Druck auf den Abzug erhöhen, stoppen</a:t>
            </a:r>
          </a:p>
          <a:p>
            <a:r>
              <a:rPr lang="fr-CH" sz="12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Ralentir, augmenter la pression sur la détente et stopper</a:t>
            </a:r>
          </a:p>
        </p:txBody>
      </p:sp>
      <p:sp>
        <p:nvSpPr>
          <p:cNvPr id="39" name="Rechteck 38"/>
          <p:cNvSpPr/>
          <p:nvPr/>
        </p:nvSpPr>
        <p:spPr>
          <a:xfrm>
            <a:off x="706629" y="3374034"/>
            <a:ext cx="11016000" cy="15687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174666" y="3680102"/>
            <a:ext cx="891558" cy="1296000"/>
          </a:xfrm>
          <a:prstGeom prst="rect">
            <a:avLst/>
          </a:prstGeom>
        </p:spPr>
      </p:pic>
      <p:cxnSp>
        <p:nvCxnSpPr>
          <p:cNvPr id="41" name="Gerader Verbinder 40"/>
          <p:cNvCxnSpPr/>
          <p:nvPr/>
        </p:nvCxnSpPr>
        <p:spPr>
          <a:xfrm flipV="1">
            <a:off x="702864" y="4976101"/>
            <a:ext cx="11016000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11028374" y="3808436"/>
            <a:ext cx="45719" cy="36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0000">
            <a:off x="3619009" y="3611112"/>
            <a:ext cx="492494" cy="520419"/>
          </a:xfrm>
          <a:prstGeom prst="rect">
            <a:avLst/>
          </a:prstGeom>
        </p:spPr>
      </p:pic>
      <p:cxnSp>
        <p:nvCxnSpPr>
          <p:cNvPr id="44" name="Gerade Verbindung mit Pfeil 43"/>
          <p:cNvCxnSpPr/>
          <p:nvPr/>
        </p:nvCxnSpPr>
        <p:spPr>
          <a:xfrm>
            <a:off x="3545693" y="3808436"/>
            <a:ext cx="7452000" cy="2160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3616045" y="3994892"/>
            <a:ext cx="516054" cy="449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773469" y="3423996"/>
            <a:ext cx="283282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200" b="1" dirty="0">
                <a:latin typeface="Agency FB" panose="020B0503020202020204" pitchFamily="34" charset="0"/>
              </a:rPr>
              <a:t>8.5 - 10 ‘’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>
                <a:latin typeface="Agency FB" panose="020B0503020202020204" pitchFamily="34" charset="0"/>
              </a:rPr>
              <a:t>Visierung in die Auslösefläche zurückführen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>
                <a:latin typeface="Agency FB" panose="020B0503020202020204" pitchFamily="34" charset="0"/>
              </a:rPr>
              <a:t>Nachhalten und Nachzielen bis zur</a:t>
            </a:r>
            <a:br>
              <a:rPr lang="de-CH" sz="1200" dirty="0">
                <a:latin typeface="Agency FB" panose="020B0503020202020204" pitchFamily="34" charset="0"/>
              </a:rPr>
            </a:br>
            <a:r>
              <a:rPr lang="de-CH" sz="1200" dirty="0">
                <a:latin typeface="Agency FB" panose="020B0503020202020204" pitchFamily="34" charset="0"/>
              </a:rPr>
              <a:t> Scheibendrehung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800" dirty="0">
              <a:latin typeface="Agency FB" panose="020B05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 err="1">
                <a:latin typeface="Agency FB" panose="020B0503020202020204" pitchFamily="34" charset="0"/>
              </a:rPr>
              <a:t>Ramener</a:t>
            </a:r>
            <a:r>
              <a:rPr lang="de-CH" sz="1200" dirty="0">
                <a:latin typeface="Agency FB" panose="020B0503020202020204" pitchFamily="34" charset="0"/>
              </a:rPr>
              <a:t> le </a:t>
            </a:r>
            <a:r>
              <a:rPr lang="de-CH" sz="1200" dirty="0" err="1">
                <a:latin typeface="Agency FB" panose="020B0503020202020204" pitchFamily="34" charset="0"/>
              </a:rPr>
              <a:t>pistolet</a:t>
            </a:r>
            <a:r>
              <a:rPr lang="de-CH" sz="1200" dirty="0">
                <a:latin typeface="Agency FB" panose="020B0503020202020204" pitchFamily="34" charset="0"/>
              </a:rPr>
              <a:t> </a:t>
            </a:r>
            <a:r>
              <a:rPr lang="de-CH" sz="1200" dirty="0" err="1">
                <a:latin typeface="Agency FB" panose="020B0503020202020204" pitchFamily="34" charset="0"/>
              </a:rPr>
              <a:t>dans</a:t>
            </a:r>
            <a:r>
              <a:rPr lang="de-CH" sz="1200" dirty="0">
                <a:latin typeface="Agency FB" panose="020B0503020202020204" pitchFamily="34" charset="0"/>
              </a:rPr>
              <a:t> la </a:t>
            </a:r>
            <a:r>
              <a:rPr lang="de-CH" sz="1200" dirty="0" err="1">
                <a:latin typeface="Agency FB" panose="020B0503020202020204" pitchFamily="34" charset="0"/>
              </a:rPr>
              <a:t>zone</a:t>
            </a:r>
            <a:r>
              <a:rPr lang="de-CH" sz="1200" dirty="0">
                <a:latin typeface="Agency FB" panose="020B0503020202020204" pitchFamily="34" charset="0"/>
              </a:rPr>
              <a:t> de </a:t>
            </a:r>
            <a:r>
              <a:rPr lang="de-CH" sz="1200" dirty="0" err="1">
                <a:latin typeface="Agency FB" panose="020B0503020202020204" pitchFamily="34" charset="0"/>
              </a:rPr>
              <a:t>déclenchement</a:t>
            </a:r>
            <a:endParaRPr lang="de-CH" sz="1200" dirty="0">
              <a:latin typeface="Agency FB" panose="020B0503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 err="1">
                <a:latin typeface="Agency FB" panose="020B0503020202020204" pitchFamily="34" charset="0"/>
              </a:rPr>
              <a:t>Tenir</a:t>
            </a:r>
            <a:r>
              <a:rPr lang="de-CH" sz="1200" dirty="0">
                <a:latin typeface="Agency FB" panose="020B0503020202020204" pitchFamily="34" charset="0"/>
              </a:rPr>
              <a:t> et </a:t>
            </a:r>
            <a:r>
              <a:rPr lang="de-CH" sz="1200" dirty="0" err="1">
                <a:latin typeface="Agency FB" panose="020B0503020202020204" pitchFamily="34" charset="0"/>
              </a:rPr>
              <a:t>suivre</a:t>
            </a:r>
            <a:r>
              <a:rPr lang="de-CH" sz="1200" dirty="0">
                <a:latin typeface="Agency FB" panose="020B0503020202020204" pitchFamily="34" charset="0"/>
              </a:rPr>
              <a:t> le </a:t>
            </a:r>
            <a:r>
              <a:rPr lang="de-CH" sz="1200" dirty="0" err="1">
                <a:latin typeface="Agency FB" panose="020B0503020202020204" pitchFamily="34" charset="0"/>
              </a:rPr>
              <a:t>coup</a:t>
            </a:r>
            <a:r>
              <a:rPr lang="de-CH" sz="1200" dirty="0">
                <a:latin typeface="Agency FB" panose="020B0503020202020204" pitchFamily="34" charset="0"/>
              </a:rPr>
              <a:t> </a:t>
            </a:r>
            <a:r>
              <a:rPr lang="de-CH" sz="1200" dirty="0" err="1">
                <a:latin typeface="Agency FB" panose="020B0503020202020204" pitchFamily="34" charset="0"/>
              </a:rPr>
              <a:t>jusqu’à</a:t>
            </a:r>
            <a:r>
              <a:rPr lang="de-CH" sz="1200" dirty="0">
                <a:latin typeface="Agency FB" panose="020B0503020202020204" pitchFamily="34" charset="0"/>
              </a:rPr>
              <a:t> la </a:t>
            </a:r>
            <a:r>
              <a:rPr lang="de-CH" sz="1200" dirty="0" err="1">
                <a:latin typeface="Agency FB" panose="020B0503020202020204" pitchFamily="34" charset="0"/>
              </a:rPr>
              <a:t>rotation</a:t>
            </a:r>
            <a:r>
              <a:rPr lang="de-CH" sz="1200" dirty="0">
                <a:latin typeface="Agency FB" panose="020B0503020202020204" pitchFamily="34" charset="0"/>
              </a:rPr>
              <a:t> de la </a:t>
            </a:r>
            <a:r>
              <a:rPr lang="de-CH" sz="1200" dirty="0" err="1">
                <a:latin typeface="Agency FB" panose="020B0503020202020204" pitchFamily="34" charset="0"/>
              </a:rPr>
              <a:t>cible</a:t>
            </a:r>
            <a:endParaRPr lang="de-CH" sz="1200" dirty="0">
              <a:latin typeface="Agency FB" panose="020B0503020202020204" pitchFamily="34" charset="0"/>
            </a:endParaRPr>
          </a:p>
        </p:txBody>
      </p:sp>
      <p:cxnSp>
        <p:nvCxnSpPr>
          <p:cNvPr id="47" name="Gerader Verbinder 46"/>
          <p:cNvCxnSpPr/>
          <p:nvPr/>
        </p:nvCxnSpPr>
        <p:spPr>
          <a:xfrm>
            <a:off x="11119372" y="3668070"/>
            <a:ext cx="0" cy="1260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uppieren 64"/>
          <p:cNvGrpSpPr/>
          <p:nvPr/>
        </p:nvGrpSpPr>
        <p:grpSpPr>
          <a:xfrm>
            <a:off x="698142" y="5048144"/>
            <a:ext cx="11022543" cy="1584937"/>
            <a:chOff x="849429" y="2263199"/>
            <a:chExt cx="11022543" cy="1584937"/>
          </a:xfrm>
        </p:grpSpPr>
        <p:sp>
          <p:nvSpPr>
            <p:cNvPr id="66" name="Rechteck 65"/>
            <p:cNvSpPr/>
            <p:nvPr/>
          </p:nvSpPr>
          <p:spPr>
            <a:xfrm>
              <a:off x="849429" y="2279419"/>
              <a:ext cx="11016000" cy="15687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67" name="Grafik 6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3327771" y="2548892"/>
              <a:ext cx="891558" cy="1296000"/>
            </a:xfrm>
            <a:prstGeom prst="rect">
              <a:avLst/>
            </a:prstGeom>
          </p:spPr>
        </p:pic>
        <p:cxnSp>
          <p:nvCxnSpPr>
            <p:cNvPr id="68" name="Gerader Verbinder 67"/>
            <p:cNvCxnSpPr/>
            <p:nvPr/>
          </p:nvCxnSpPr>
          <p:spPr>
            <a:xfrm flipV="1">
              <a:off x="855972" y="3844891"/>
              <a:ext cx="11016000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9" name="Grafik 6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42700">
              <a:off x="3787593" y="2527558"/>
              <a:ext cx="479168" cy="506337"/>
            </a:xfrm>
            <a:prstGeom prst="rect">
              <a:avLst/>
            </a:prstGeom>
          </p:spPr>
        </p:pic>
        <p:cxnSp>
          <p:nvCxnSpPr>
            <p:cNvPr id="70" name="Gerade Verbindung mit Pfeil 69"/>
            <p:cNvCxnSpPr/>
            <p:nvPr/>
          </p:nvCxnSpPr>
          <p:spPr>
            <a:xfrm>
              <a:off x="3714611" y="2676421"/>
              <a:ext cx="7480784" cy="1069500"/>
            </a:xfrm>
            <a:prstGeom prst="straightConnector1">
              <a:avLst/>
            </a:prstGeom>
            <a:ln w="3175">
              <a:solidFill>
                <a:srgbClr val="FF0000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hteck 70"/>
            <p:cNvSpPr/>
            <p:nvPr/>
          </p:nvSpPr>
          <p:spPr>
            <a:xfrm>
              <a:off x="3769150" y="2939549"/>
              <a:ext cx="516054" cy="3740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72" name="Gerade Verbindung mit Pfeil 71"/>
            <p:cNvCxnSpPr/>
            <p:nvPr/>
          </p:nvCxnSpPr>
          <p:spPr>
            <a:xfrm>
              <a:off x="3714611" y="2662052"/>
              <a:ext cx="7504658" cy="21600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uppieren 72"/>
            <p:cNvGrpSpPr/>
            <p:nvPr/>
          </p:nvGrpSpPr>
          <p:grpSpPr>
            <a:xfrm>
              <a:off x="11255269" y="2588181"/>
              <a:ext cx="504222" cy="1188000"/>
              <a:chOff x="11362606" y="3399951"/>
              <a:chExt cx="504222" cy="1188000"/>
            </a:xfrm>
          </p:grpSpPr>
          <p:sp>
            <p:nvSpPr>
              <p:cNvPr id="77" name="Rechteck 76"/>
              <p:cNvSpPr/>
              <p:nvPr/>
            </p:nvSpPr>
            <p:spPr>
              <a:xfrm>
                <a:off x="11362606" y="3399951"/>
                <a:ext cx="504000" cy="1188000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8" name="Rechteck 77"/>
              <p:cNvSpPr/>
              <p:nvPr/>
            </p:nvSpPr>
            <p:spPr>
              <a:xfrm>
                <a:off x="11362828" y="3401823"/>
                <a:ext cx="504000" cy="504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11434828" y="3473823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80" name="Gerader Verbinder 79"/>
              <p:cNvCxnSpPr/>
              <p:nvPr/>
            </p:nvCxnSpPr>
            <p:spPr>
              <a:xfrm>
                <a:off x="11428140" y="3653823"/>
                <a:ext cx="10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>
                <a:off x="11701121" y="3650479"/>
                <a:ext cx="1080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feld 73"/>
            <p:cNvSpPr txBox="1"/>
            <p:nvPr/>
          </p:nvSpPr>
          <p:spPr>
            <a:xfrm>
              <a:off x="931094" y="2263199"/>
              <a:ext cx="2836238" cy="1569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CH" sz="1200" b="1" dirty="0">
                  <a:latin typeface="Agency FB" panose="020B0503020202020204" pitchFamily="34" charset="0"/>
                </a:rPr>
                <a:t>10‘’ (Scheibe dreht weg – </a:t>
              </a:r>
              <a:r>
                <a:rPr lang="de-CH" sz="1200" b="1" dirty="0" err="1">
                  <a:latin typeface="Agency FB" panose="020B0503020202020204" pitchFamily="34" charset="0"/>
                </a:rPr>
                <a:t>cible</a:t>
              </a:r>
              <a:r>
                <a:rPr lang="de-CH" sz="1200" b="1" dirty="0">
                  <a:latin typeface="Agency FB" panose="020B0503020202020204" pitchFamily="34" charset="0"/>
                </a:rPr>
                <a:t> </a:t>
              </a:r>
              <a:r>
                <a:rPr lang="de-CH" sz="1200" b="1" dirty="0" err="1">
                  <a:latin typeface="Agency FB" panose="020B0503020202020204" pitchFamily="34" charset="0"/>
                </a:rPr>
                <a:t>tourne</a:t>
              </a:r>
              <a:r>
                <a:rPr lang="de-CH" sz="1200" b="1" dirty="0">
                  <a:latin typeface="Agency FB" panose="020B0503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Scheibenrahmen visieren beim Absenken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Atmen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e-CH" sz="1200" dirty="0">
                  <a:latin typeface="Agency FB" panose="020B0503020202020204" pitchFamily="34" charset="0"/>
                </a:rPr>
                <a:t>Weiter mit trocken Laden</a:t>
              </a:r>
            </a:p>
            <a:p>
              <a:endParaRPr lang="de-CH" sz="1200" dirty="0">
                <a:latin typeface="Agency FB" panose="020B0503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latin typeface="Agency FB" panose="020B0503020202020204" pitchFamily="34" charset="0"/>
                </a:rPr>
                <a:t>Viser le cadre de la cible durant l’abaissement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latin typeface="Agency FB" panose="020B0503020202020204" pitchFamily="34" charset="0"/>
                </a:rPr>
                <a:t>Respirer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latin typeface="Agency FB" panose="020B0503020202020204" pitchFamily="34" charset="0"/>
                </a:rPr>
                <a:t>Continuer avec chargement à sec</a:t>
              </a:r>
              <a:endParaRPr lang="de-CH" sz="1200" dirty="0">
                <a:latin typeface="Agency FB" panose="020B0503020202020204" pitchFamily="34" charset="0"/>
              </a:endParaRPr>
            </a:p>
          </p:txBody>
        </p:sp>
        <p:cxnSp>
          <p:nvCxnSpPr>
            <p:cNvPr id="75" name="Gerade Verbindung mit Pfeil 74"/>
            <p:cNvCxnSpPr/>
            <p:nvPr/>
          </p:nvCxnSpPr>
          <p:spPr>
            <a:xfrm flipH="1">
              <a:off x="10721081" y="2931850"/>
              <a:ext cx="72189" cy="69345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/>
            <p:cNvSpPr txBox="1"/>
            <p:nvPr/>
          </p:nvSpPr>
          <p:spPr>
            <a:xfrm>
              <a:off x="9333387" y="2973116"/>
              <a:ext cx="1423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200" dirty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Langsam und präzise</a:t>
              </a:r>
            </a:p>
            <a:p>
              <a:r>
                <a:rPr lang="de-CH" sz="1200" dirty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Lentement </a:t>
              </a:r>
              <a:r>
                <a:rPr lang="fr-CH" sz="1200" dirty="0">
                  <a:solidFill>
                    <a:schemeClr val="accent1">
                      <a:lumMod val="50000"/>
                    </a:schemeClr>
                  </a:solidFill>
                  <a:latin typeface="Agency FB" panose="020B0503020202020204" pitchFamily="34" charset="0"/>
                </a:rPr>
                <a:t>avec précision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26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chiessanlage Lenzhard auf Tiefschuss.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/>
          <a:stretch/>
        </p:blipFill>
        <p:spPr bwMode="auto">
          <a:xfrm>
            <a:off x="0" y="5363"/>
            <a:ext cx="12177486" cy="69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1320" y="2380189"/>
            <a:ext cx="11518710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CH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ACHTUNG!</a:t>
            </a:r>
          </a:p>
          <a:p>
            <a:pPr algn="ctr"/>
            <a:r>
              <a:rPr lang="de-CH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 erfolgt ein Training von einer Serie von 5 Trockenschüssen. Damit manuell trocken nachgeladen werden kann erfolgt nach jedem Trockenschuss das Kommando « </a:t>
            </a:r>
            <a:r>
              <a:rPr lang="de-CH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load</a:t>
            </a:r>
            <a:r>
              <a:rPr lang="de-CH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» und mit dem anschliessenden Kommando « </a:t>
            </a:r>
            <a:r>
              <a:rPr lang="de-CH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fifty</a:t>
            </a:r>
            <a:r>
              <a:rPr lang="de-CH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» kann erneut das </a:t>
            </a:r>
            <a:r>
              <a:rPr lang="de-CH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Zielbild</a:t>
            </a:r>
            <a:r>
              <a:rPr lang="de-CH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erfasst werden bevor die Scheibe nach 10 Sekunden wieder wegdreht. </a:t>
            </a:r>
          </a:p>
          <a:p>
            <a:pPr algn="ctr"/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ATTENTION!</a:t>
            </a:r>
          </a:p>
          <a:p>
            <a:pPr algn="ctr"/>
            <a:r>
              <a:rPr lang="fr-F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L’entraînement contient une série de 5 coups à sec. Pour permettre un chargement entre les coups, le commandement « </a:t>
            </a:r>
            <a:r>
              <a:rPr lang="fr-FR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load</a:t>
            </a:r>
            <a:r>
              <a:rPr lang="fr-F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» sera répété après chaque coup, suivi du commandement « </a:t>
            </a:r>
            <a:r>
              <a:rPr lang="fr-FR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fifty</a:t>
            </a:r>
            <a:r>
              <a:rPr lang="fr-F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» pour que vous puissiez reprendre l’image de visée </a:t>
            </a:r>
          </a:p>
          <a:p>
            <a:pPr algn="ctr"/>
            <a:r>
              <a:rPr lang="fr-FR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avant que la cible ne tourne après 10 secondes</a:t>
            </a:r>
            <a:endParaRPr lang="fr-FR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3792644" y="526047"/>
            <a:ext cx="53495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25m </a:t>
            </a:r>
            <a:r>
              <a:rPr lang="fr-FR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Drehscheibe</a:t>
            </a:r>
            <a:endParaRPr lang="fr-FR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fr-FR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fr-F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5m cible tournante</a:t>
            </a:r>
          </a:p>
        </p:txBody>
      </p:sp>
    </p:spTree>
    <p:extLst>
      <p:ext uri="{BB962C8B-B14F-4D97-AF65-F5344CB8AC3E}">
        <p14:creationId xmlns:p14="http://schemas.microsoft.com/office/powerpoint/2010/main" val="21951646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977</Words>
  <Application>Microsoft Office PowerPoint</Application>
  <PresentationFormat>Grand écran</PresentationFormat>
  <Paragraphs>167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Agency FB</vt:lpstr>
      <vt:lpstr>Arial</vt:lpstr>
      <vt:lpstr>Arial Narrow</vt:lpstr>
      <vt:lpstr>Calibri</vt:lpstr>
      <vt:lpstr>Calibri Light</vt:lpstr>
      <vt:lpstr>Impact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 Jenny</dc:creator>
  <cp:lastModifiedBy>Marc Baehler</cp:lastModifiedBy>
  <cp:revision>99</cp:revision>
  <dcterms:created xsi:type="dcterms:W3CDTF">2020-03-28T07:48:19Z</dcterms:created>
  <dcterms:modified xsi:type="dcterms:W3CDTF">2020-04-09T16:07:53Z</dcterms:modified>
</cp:coreProperties>
</file>