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0.xml" ContentType="application/vnd.openxmlformats-officedocument.presentationml.notesSlide+xml"/>
  <Override PartName="/ppt/tags/tag27.xml" ContentType="application/vnd.openxmlformats-officedocument.presentationml.tags+xml"/>
  <Override PartName="/ppt/notesSlides/notesSlide21.xml" ContentType="application/vnd.openxmlformats-officedocument.presentationml.notesSlide+xml"/>
  <Override PartName="/ppt/tags/tag28.xml" ContentType="application/vnd.openxmlformats-officedocument.presentationml.tags+xml"/>
  <Override PartName="/ppt/notesSlides/notesSlide22.xml" ContentType="application/vnd.openxmlformats-officedocument.presentationml.notesSlide+xml"/>
  <Override PartName="/ppt/tags/tag29.xml" ContentType="application/vnd.openxmlformats-officedocument.presentationml.tags+xml"/>
  <Override PartName="/ppt/notesSlides/notesSlide23.xml" ContentType="application/vnd.openxmlformats-officedocument.presentationml.notesSlide+xml"/>
  <Override PartName="/ppt/tags/tag30.xml" ContentType="application/vnd.openxmlformats-officedocument.presentationml.tags+xml"/>
  <Override PartName="/ppt/notesSlides/notesSlide24.xml" ContentType="application/vnd.openxmlformats-officedocument.presentationml.notesSlide+xml"/>
  <Override PartName="/ppt/tags/tag31.xml" ContentType="application/vnd.openxmlformats-officedocument.presentationml.tags+xml"/>
  <Override PartName="/ppt/notesSlides/notesSlide25.xml" ContentType="application/vnd.openxmlformats-officedocument.presentationml.notesSlide+xml"/>
  <Override PartName="/ppt/tags/tag32.xml" ContentType="application/vnd.openxmlformats-officedocument.presentationml.tags+xml"/>
  <Override PartName="/ppt/notesSlides/notesSlide26.xml" ContentType="application/vnd.openxmlformats-officedocument.presentationml.notesSlide+xml"/>
  <Override PartName="/ppt/tags/tag33.xml" ContentType="application/vnd.openxmlformats-officedocument.presentationml.tags+xml"/>
  <Override PartName="/ppt/notesSlides/notesSlide27.xml" ContentType="application/vnd.openxmlformats-officedocument.presentationml.notesSlide+xml"/>
  <Override PartName="/ppt/tags/tag34.xml" ContentType="application/vnd.openxmlformats-officedocument.presentationml.tags+xml"/>
  <Override PartName="/ppt/notesSlides/notesSlide28.xml" ContentType="application/vnd.openxmlformats-officedocument.presentationml.notesSlide+xml"/>
  <Override PartName="/ppt/tags/tag35.xml" ContentType="application/vnd.openxmlformats-officedocument.presentationml.tags+xml"/>
  <Override PartName="/ppt/notesSlides/notesSlide29.xml" ContentType="application/vnd.openxmlformats-officedocument.presentationml.notesSlide+xml"/>
  <Override PartName="/ppt/tags/tag36.xml" ContentType="application/vnd.openxmlformats-officedocument.presentationml.tags+xml"/>
  <Override PartName="/ppt/notesSlides/notesSlide30.xml" ContentType="application/vnd.openxmlformats-officedocument.presentationml.notesSlide+xml"/>
  <Override PartName="/ppt/tags/tag37.xml" ContentType="application/vnd.openxmlformats-officedocument.presentationml.tags+xml"/>
  <Override PartName="/ppt/notesSlides/notesSlide31.xml" ContentType="application/vnd.openxmlformats-officedocument.presentationml.notesSlide+xml"/>
  <Override PartName="/ppt/tags/tag38.xml" ContentType="application/vnd.openxmlformats-officedocument.presentationml.tags+xml"/>
  <Override PartName="/ppt/notesSlides/notesSlide32.xml" ContentType="application/vnd.openxmlformats-officedocument.presentationml.notesSlide+xml"/>
  <Override PartName="/ppt/tags/tag39.xml" ContentType="application/vnd.openxmlformats-officedocument.presentationml.tags+xml"/>
  <Override PartName="/ppt/notesSlides/notesSlide33.xml" ContentType="application/vnd.openxmlformats-officedocument.presentationml.notesSlide+xml"/>
  <Override PartName="/ppt/tags/tag40.xml" ContentType="application/vnd.openxmlformats-officedocument.presentationml.tags+xml"/>
  <Override PartName="/ppt/notesSlides/notesSlide34.xml" ContentType="application/vnd.openxmlformats-officedocument.presentationml.notesSlide+xml"/>
  <Override PartName="/ppt/tags/tag41.xml" ContentType="application/vnd.openxmlformats-officedocument.presentationml.tags+xml"/>
  <Override PartName="/ppt/notesSlides/notesSlide35.xml" ContentType="application/vnd.openxmlformats-officedocument.presentationml.notesSlide+xml"/>
  <Override PartName="/ppt/tags/tag42.xml" ContentType="application/vnd.openxmlformats-officedocument.presentationml.tags+xml"/>
  <Override PartName="/ppt/notesSlides/notesSlide36.xml" ContentType="application/vnd.openxmlformats-officedocument.presentationml.notesSlide+xml"/>
  <Override PartName="/ppt/tags/tag43.xml" ContentType="application/vnd.openxmlformats-officedocument.presentationml.tags+xml"/>
  <Override PartName="/ppt/notesSlides/notesSlide37.xml" ContentType="application/vnd.openxmlformats-officedocument.presentationml.notesSlide+xml"/>
  <Override PartName="/ppt/tags/tag44.xml" ContentType="application/vnd.openxmlformats-officedocument.presentationml.tags+xml"/>
  <Override PartName="/ppt/notesSlides/notesSlide38.xml" ContentType="application/vnd.openxmlformats-officedocument.presentationml.notesSlide+xml"/>
  <Override PartName="/ppt/tags/tag45.xml" ContentType="application/vnd.openxmlformats-officedocument.presentationml.tags+xml"/>
  <Override PartName="/ppt/notesSlides/notesSlide39.xml" ContentType="application/vnd.openxmlformats-officedocument.presentationml.notesSlide+xml"/>
  <Override PartName="/ppt/tags/tag46.xml" ContentType="application/vnd.openxmlformats-officedocument.presentationml.tags+xml"/>
  <Override PartName="/ppt/notesSlides/notesSlide40.xml" ContentType="application/vnd.openxmlformats-officedocument.presentationml.notesSlide+xml"/>
  <Override PartName="/ppt/tags/tag47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48.xml" ContentType="application/vnd.openxmlformats-officedocument.presentationml.tags+xml"/>
  <Override PartName="/ppt/notesSlides/notesSlide43.xml" ContentType="application/vnd.openxmlformats-officedocument.presentationml.notesSlide+xml"/>
  <Override PartName="/ppt/tags/tag49.xml" ContentType="application/vnd.openxmlformats-officedocument.presentationml.tags+xml"/>
  <Override PartName="/ppt/notesSlides/notesSlide44.xml" ContentType="application/vnd.openxmlformats-officedocument.presentationml.notesSlide+xml"/>
  <Override PartName="/ppt/tags/tag50.xml" ContentType="application/vnd.openxmlformats-officedocument.presentationml.tags+xml"/>
  <Override PartName="/ppt/notesSlides/notesSlide45.xml" ContentType="application/vnd.openxmlformats-officedocument.presentationml.notesSlide+xml"/>
  <Override PartName="/ppt/tags/tag51.xml" ContentType="application/vnd.openxmlformats-officedocument.presentationml.tags+xml"/>
  <Override PartName="/ppt/notesSlides/notesSlide46.xml" ContentType="application/vnd.openxmlformats-officedocument.presentationml.notesSlide+xml"/>
  <Override PartName="/ppt/tags/tag52.xml" ContentType="application/vnd.openxmlformats-officedocument.presentationml.tags+xml"/>
  <Override PartName="/ppt/notesSlides/notesSlide47.xml" ContentType="application/vnd.openxmlformats-officedocument.presentationml.notesSlide+xml"/>
  <Override PartName="/ppt/tags/tag53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54.xml" ContentType="application/vnd.openxmlformats-officedocument.presentationml.tags+xml"/>
  <Override PartName="/ppt/notesSlides/notesSlide50.xml" ContentType="application/vnd.openxmlformats-officedocument.presentationml.notesSlide+xml"/>
  <Override PartName="/ppt/tags/tag55.xml" ContentType="application/vnd.openxmlformats-officedocument.presentationml.tags+xml"/>
  <Override PartName="/ppt/notesSlides/notesSlide51.xml" ContentType="application/vnd.openxmlformats-officedocument.presentationml.notesSlide+xml"/>
  <Override PartName="/ppt/tags/tag56.xml" ContentType="application/vnd.openxmlformats-officedocument.presentationml.tags+xml"/>
  <Override PartName="/ppt/notesSlides/notesSlide52.xml" ContentType="application/vnd.openxmlformats-officedocument.presentationml.notesSlide+xml"/>
  <Override PartName="/ppt/tags/tag57.xml" ContentType="application/vnd.openxmlformats-officedocument.presentationml.tags+xml"/>
  <Override PartName="/ppt/notesSlides/notesSlide53.xml" ContentType="application/vnd.openxmlformats-officedocument.presentationml.notesSlide+xml"/>
  <Override PartName="/ppt/tags/tag58.xml" ContentType="application/vnd.openxmlformats-officedocument.presentationml.tags+xml"/>
  <Override PartName="/ppt/notesSlides/notesSlide54.xml" ContentType="application/vnd.openxmlformats-officedocument.presentationml.notesSlide+xml"/>
  <Override PartName="/ppt/tags/tag59.xml" ContentType="application/vnd.openxmlformats-officedocument.presentationml.tags+xml"/>
  <Override PartName="/ppt/notesSlides/notesSlide55.xml" ContentType="application/vnd.openxmlformats-officedocument.presentationml.notesSlide+xml"/>
  <Override PartName="/ppt/tags/tag60.xml" ContentType="application/vnd.openxmlformats-officedocument.presentationml.tags+xml"/>
  <Override PartName="/ppt/notesSlides/notesSlide56.xml" ContentType="application/vnd.openxmlformats-officedocument.presentationml.notesSlide+xml"/>
  <Override PartName="/ppt/tags/tag61.xml" ContentType="application/vnd.openxmlformats-officedocument.presentationml.tags+xml"/>
  <Override PartName="/ppt/notesSlides/notesSlide57.xml" ContentType="application/vnd.openxmlformats-officedocument.presentationml.notesSlide+xml"/>
  <Override PartName="/ppt/tags/tag62.xml" ContentType="application/vnd.openxmlformats-officedocument.presentationml.tags+xml"/>
  <Override PartName="/ppt/notesSlides/notesSlide58.xml" ContentType="application/vnd.openxmlformats-officedocument.presentationml.notesSlide+xml"/>
  <Override PartName="/ppt/tags/tag63.xml" ContentType="application/vnd.openxmlformats-officedocument.presentationml.tags+xml"/>
  <Override PartName="/ppt/notesSlides/notesSlide59.xml" ContentType="application/vnd.openxmlformats-officedocument.presentationml.notesSlide+xml"/>
  <Override PartName="/ppt/tags/tag64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65.xml" ContentType="application/vnd.openxmlformats-officedocument.presentationml.tags+xml"/>
  <Override PartName="/ppt/notesSlides/notesSlide62.xml" ContentType="application/vnd.openxmlformats-officedocument.presentationml.notesSlide+xml"/>
  <Override PartName="/ppt/tags/tag66.xml" ContentType="application/vnd.openxmlformats-officedocument.presentationml.tags+xml"/>
  <Override PartName="/ppt/notesSlides/notesSlide63.xml" ContentType="application/vnd.openxmlformats-officedocument.presentationml.notesSlide+xml"/>
  <Override PartName="/ppt/tags/tag67.xml" ContentType="application/vnd.openxmlformats-officedocument.presentationml.tags+xml"/>
  <Override PartName="/ppt/notesSlides/notesSlide64.xml" ContentType="application/vnd.openxmlformats-officedocument.presentationml.notesSlide+xml"/>
  <Override PartName="/ppt/tags/tag68.xml" ContentType="application/vnd.openxmlformats-officedocument.presentationml.tags+xml"/>
  <Override PartName="/ppt/notesSlides/notesSlide65.xml" ContentType="application/vnd.openxmlformats-officedocument.presentationml.notesSlide+xml"/>
  <Override PartName="/ppt/tags/tag69.xml" ContentType="application/vnd.openxmlformats-officedocument.presentationml.tags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tags/tag70.xml" ContentType="application/vnd.openxmlformats-officedocument.presentationml.tags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tags/tag73.xml" ContentType="application/vnd.openxmlformats-officedocument.presentationml.tags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tags/tag74.xml" ContentType="application/vnd.openxmlformats-officedocument.presentationml.tags+xml"/>
  <Override PartName="/ppt/notesSlides/notesSlide75.xml" ContentType="application/vnd.openxmlformats-officedocument.presentationml.notesSlide+xml"/>
  <Override PartName="/ppt/tags/tag75.xml" ContentType="application/vnd.openxmlformats-officedocument.presentationml.tags+xml"/>
  <Override PartName="/ppt/notesSlides/notesSlide76.xml" ContentType="application/vnd.openxmlformats-officedocument.presentationml.notesSlide+xml"/>
  <Override PartName="/ppt/tags/tag76.xml" ContentType="application/vnd.openxmlformats-officedocument.presentationml.tags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3f3933da3ebc480d" Type="http://schemas.microsoft.com/office/2006/relationships/ui/extensibility" Target="customUI/customUI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6"/>
  </p:notesMasterIdLst>
  <p:handoutMasterIdLst>
    <p:handoutMasterId r:id="rId97"/>
  </p:handoutMasterIdLst>
  <p:sldIdLst>
    <p:sldId id="331" r:id="rId5"/>
    <p:sldId id="661" r:id="rId6"/>
    <p:sldId id="870" r:id="rId7"/>
    <p:sldId id="608" r:id="rId8"/>
    <p:sldId id="609" r:id="rId9"/>
    <p:sldId id="529" r:id="rId10"/>
    <p:sldId id="869" r:id="rId11"/>
    <p:sldId id="530" r:id="rId12"/>
    <p:sldId id="531" r:id="rId13"/>
    <p:sldId id="610" r:id="rId14"/>
    <p:sldId id="646" r:id="rId15"/>
    <p:sldId id="473" r:id="rId16"/>
    <p:sldId id="476" r:id="rId17"/>
    <p:sldId id="478" r:id="rId18"/>
    <p:sldId id="524" r:id="rId19"/>
    <p:sldId id="607" r:id="rId20"/>
    <p:sldId id="477" r:id="rId21"/>
    <p:sldId id="481" r:id="rId22"/>
    <p:sldId id="528" r:id="rId23"/>
    <p:sldId id="611" r:id="rId24"/>
    <p:sldId id="612" r:id="rId25"/>
    <p:sldId id="659" r:id="rId26"/>
    <p:sldId id="449" r:id="rId27"/>
    <p:sldId id="453" r:id="rId28"/>
    <p:sldId id="448" r:id="rId29"/>
    <p:sldId id="447" r:id="rId30"/>
    <p:sldId id="463" r:id="rId31"/>
    <p:sldId id="669" r:id="rId32"/>
    <p:sldId id="489" r:id="rId33"/>
    <p:sldId id="488" r:id="rId34"/>
    <p:sldId id="876" r:id="rId35"/>
    <p:sldId id="487" r:id="rId36"/>
    <p:sldId id="486" r:id="rId37"/>
    <p:sldId id="466" r:id="rId38"/>
    <p:sldId id="643" r:id="rId39"/>
    <p:sldId id="485" r:id="rId40"/>
    <p:sldId id="662" r:id="rId41"/>
    <p:sldId id="663" r:id="rId42"/>
    <p:sldId id="664" r:id="rId43"/>
    <p:sldId id="484" r:id="rId44"/>
    <p:sldId id="520" r:id="rId45"/>
    <p:sldId id="879" r:id="rId46"/>
    <p:sldId id="877" r:id="rId47"/>
    <p:sldId id="499" r:id="rId48"/>
    <p:sldId id="500" r:id="rId49"/>
    <p:sldId id="498" r:id="rId50"/>
    <p:sldId id="647" r:id="rId51"/>
    <p:sldId id="521" r:id="rId52"/>
    <p:sldId id="465" r:id="rId53"/>
    <p:sldId id="644" r:id="rId54"/>
    <p:sldId id="504" r:id="rId55"/>
    <p:sldId id="503" r:id="rId56"/>
    <p:sldId id="645" r:id="rId57"/>
    <p:sldId id="490" r:id="rId58"/>
    <p:sldId id="665" r:id="rId59"/>
    <p:sldId id="666" r:id="rId60"/>
    <p:sldId id="874" r:id="rId61"/>
    <p:sldId id="492" r:id="rId62"/>
    <p:sldId id="648" r:id="rId63"/>
    <p:sldId id="649" r:id="rId64"/>
    <p:sldId id="497" r:id="rId65"/>
    <p:sldId id="494" r:id="rId66"/>
    <p:sldId id="654" r:id="rId67"/>
    <p:sldId id="650" r:id="rId68"/>
    <p:sldId id="651" r:id="rId69"/>
    <p:sldId id="652" r:id="rId70"/>
    <p:sldId id="653" r:id="rId71"/>
    <p:sldId id="670" r:id="rId72"/>
    <p:sldId id="667" r:id="rId73"/>
    <p:sldId id="668" r:id="rId74"/>
    <p:sldId id="875" r:id="rId75"/>
    <p:sldId id="655" r:id="rId76"/>
    <p:sldId id="656" r:id="rId77"/>
    <p:sldId id="657" r:id="rId78"/>
    <p:sldId id="658" r:id="rId79"/>
    <p:sldId id="872" r:id="rId80"/>
    <p:sldId id="873" r:id="rId81"/>
    <p:sldId id="871" r:id="rId82"/>
    <p:sldId id="513" r:id="rId83"/>
    <p:sldId id="512" r:id="rId84"/>
    <p:sldId id="511" r:id="rId85"/>
    <p:sldId id="672" r:id="rId86"/>
    <p:sldId id="673" r:id="rId87"/>
    <p:sldId id="660" r:id="rId88"/>
    <p:sldId id="878" r:id="rId89"/>
    <p:sldId id="880" r:id="rId90"/>
    <p:sldId id="881" r:id="rId91"/>
    <p:sldId id="674" r:id="rId92"/>
    <p:sldId id="518" r:id="rId93"/>
    <p:sldId id="336" r:id="rId94"/>
    <p:sldId id="337" r:id="rId95"/>
  </p:sldIdLst>
  <p:sldSz cx="12192000" cy="6858000"/>
  <p:notesSz cx="6797675" cy="9928225"/>
  <p:custDataLst>
    <p:tags r:id="rId98"/>
  </p:custDataLst>
  <p:defaultTextStyle>
    <a:defPPr>
      <a:defRPr lang="de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65" userDrawn="1">
          <p15:clr>
            <a:srgbClr val="A4A3A4"/>
          </p15:clr>
        </p15:guide>
        <p15:guide id="3" pos="7333" userDrawn="1">
          <p15:clr>
            <a:srgbClr val="A4A3A4"/>
          </p15:clr>
        </p15:guide>
        <p15:guide id="4" orient="horz" pos="799" userDrawn="1">
          <p15:clr>
            <a:srgbClr val="A4A3A4"/>
          </p15:clr>
        </p15:guide>
        <p15:guide id="5" orient="horz" pos="3838" userDrawn="1">
          <p15:clr>
            <a:srgbClr val="A4A3A4"/>
          </p15:clr>
        </p15:guide>
        <p15:guide id="6" orient="horz" pos="391" userDrawn="1">
          <p15:clr>
            <a:srgbClr val="A4A3A4"/>
          </p15:clr>
        </p15:guide>
        <p15:guide id="7" orient="horz" pos="210" userDrawn="1">
          <p15:clr>
            <a:srgbClr val="A4A3A4"/>
          </p15:clr>
        </p15:guide>
        <p15:guide id="8" pos="6879" userDrawn="1">
          <p15:clr>
            <a:srgbClr val="A4A3A4"/>
          </p15:clr>
        </p15:guide>
        <p15:guide id="9" pos="6834" userDrawn="1">
          <p15:clr>
            <a:srgbClr val="A4A3A4"/>
          </p15:clr>
        </p15:guide>
        <p15:guide id="10" orient="horz" pos="6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FFFF"/>
    <a:srgbClr val="FFFC6B"/>
    <a:srgbClr val="006600"/>
    <a:srgbClr val="FFFF99"/>
    <a:srgbClr val="336699"/>
    <a:srgbClr val="FFFA2D"/>
    <a:srgbClr val="275342"/>
    <a:srgbClr val="F3C73E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7" autoAdjust="0"/>
    <p:restoredTop sz="91657" autoAdjust="0"/>
  </p:normalViewPr>
  <p:slideViewPr>
    <p:cSldViewPr>
      <p:cViewPr varScale="1">
        <p:scale>
          <a:sx n="104" d="100"/>
          <a:sy n="104" d="100"/>
        </p:scale>
        <p:origin x="1014" y="114"/>
      </p:cViewPr>
      <p:guideLst>
        <p:guide orient="horz" pos="2160"/>
        <p:guide pos="665"/>
        <p:guide pos="7333"/>
        <p:guide orient="horz" pos="799"/>
        <p:guide orient="horz" pos="3838"/>
        <p:guide orient="horz" pos="391"/>
        <p:guide orient="horz" pos="210"/>
        <p:guide pos="6879"/>
        <p:guide pos="6834"/>
        <p:guide orient="horz" pos="66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912"/>
    </p:cViewPr>
  </p:sorterViewPr>
  <p:notesViewPr>
    <p:cSldViewPr>
      <p:cViewPr>
        <p:scale>
          <a:sx n="150" d="100"/>
          <a:sy n="150" d="100"/>
        </p:scale>
        <p:origin x="2496" y="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tableStyles" Target="tableStyle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tags" Target="tags/tag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09333" y="9420087"/>
            <a:ext cx="535250" cy="35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CH" sz="800" dirty="0"/>
          </a:p>
          <a:p>
            <a:pPr>
              <a:defRPr/>
            </a:pPr>
            <a:fld id="{8E2BE536-4308-43AA-BDA9-001B2A49FB18}" type="slidenum">
              <a:rPr lang="de-CH" sz="800" smtClean="0"/>
              <a:pPr>
                <a:defRPr/>
              </a:pPr>
              <a:t>‹Nr.›</a:t>
            </a:fld>
            <a:endParaRPr lang="de-CH" sz="800" dirty="0"/>
          </a:p>
        </p:txBody>
      </p:sp>
      <p:pic>
        <p:nvPicPr>
          <p:cNvPr id="6" name="Picture 6" descr="Logo_cmyk_po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492" y="273613"/>
            <a:ext cx="1963773" cy="52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HeaderHierarchieStufe"/>
          <p:cNvSpPr txBox="1">
            <a:spLocks noChangeArrowheads="1"/>
          </p:cNvSpPr>
          <p:nvPr/>
        </p:nvSpPr>
        <p:spPr bwMode="auto">
          <a:xfrm>
            <a:off x="3568334" y="273613"/>
            <a:ext cx="15452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de-CH" sz="800" b="1" dirty="0"/>
              <a:t>Schweizer Armee</a:t>
            </a:r>
          </a:p>
          <a:p>
            <a:pPr>
              <a:defRPr/>
            </a:pPr>
            <a:r>
              <a:rPr lang="de-CH" sz="800" dirty="0"/>
              <a:t>Kommando Ausbildung Kdo Ausb</a:t>
            </a:r>
          </a:p>
          <a:p>
            <a:pPr>
              <a:defRPr/>
            </a:pPr>
            <a:r>
              <a:rPr lang="de-CH" sz="800" dirty="0"/>
              <a:t>SAT</a:t>
            </a:r>
          </a:p>
        </p:txBody>
      </p:sp>
      <p:sp>
        <p:nvSpPr>
          <p:cNvPr id="9" name="FooterAbSeite2"/>
          <p:cNvSpPr txBox="1"/>
          <p:nvPr/>
        </p:nvSpPr>
        <p:spPr>
          <a:xfrm>
            <a:off x="535250" y="9420086"/>
            <a:ext cx="5174083" cy="3517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defRPr/>
            </a:pPr>
            <a:r>
              <a:rPr lang="de-CH" sz="800" b="1" dirty="0"/>
              <a:t>Schweizer Armee</a:t>
            </a:r>
          </a:p>
          <a:p>
            <a:pPr>
              <a:defRPr/>
            </a:pPr>
            <a:r>
              <a:rPr lang="de-CH" sz="800" dirty="0"/>
              <a:t>Kommando Ausbildung / Ausbildungsunterstützung/ Schiesswesen ausser Dienst</a:t>
            </a:r>
          </a:p>
        </p:txBody>
      </p:sp>
      <p:cxnSp>
        <p:nvCxnSpPr>
          <p:cNvPr id="10" name="Gerade Verbindung 9"/>
          <p:cNvCxnSpPr/>
          <p:nvPr/>
        </p:nvCxnSpPr>
        <p:spPr>
          <a:xfrm>
            <a:off x="535250" y="9381000"/>
            <a:ext cx="57093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0038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8613" y="938213"/>
            <a:ext cx="4756150" cy="2676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35250" y="3752400"/>
            <a:ext cx="5709333" cy="5589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de-CH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09333" y="9420087"/>
            <a:ext cx="535250" cy="3517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/>
            </a:lvl1pPr>
          </a:lstStyle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  <p:pic>
        <p:nvPicPr>
          <p:cNvPr id="8" name="Picture 6" descr="Logo_cmyk_p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575" y="273613"/>
            <a:ext cx="1963773" cy="52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HeaderHierarchieStufe"/>
          <p:cNvSpPr txBox="1">
            <a:spLocks noChangeArrowheads="1"/>
          </p:cNvSpPr>
          <p:nvPr/>
        </p:nvSpPr>
        <p:spPr bwMode="auto">
          <a:xfrm>
            <a:off x="3568334" y="273613"/>
            <a:ext cx="1067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de-CH" sz="800" b="1" dirty="0"/>
              <a:t>Schweizer Armee</a:t>
            </a:r>
          </a:p>
          <a:p>
            <a:pPr>
              <a:defRPr/>
            </a:pPr>
            <a:r>
              <a:rPr lang="de-CH" sz="800" dirty="0"/>
              <a:t>Kommando Ausbildung</a:t>
            </a:r>
          </a:p>
        </p:txBody>
      </p:sp>
      <p:sp>
        <p:nvSpPr>
          <p:cNvPr id="10" name="FooterAbSeite2"/>
          <p:cNvSpPr txBox="1"/>
          <p:nvPr/>
        </p:nvSpPr>
        <p:spPr>
          <a:xfrm>
            <a:off x="535250" y="9420087"/>
            <a:ext cx="5174083" cy="3517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defRPr/>
            </a:pPr>
            <a:r>
              <a:rPr lang="en-US" sz="800" b="1" dirty="0" err="1"/>
              <a:t>Einführung</a:t>
            </a:r>
            <a:r>
              <a:rPr lang="en-US" sz="800" b="1" dirty="0"/>
              <a:t> </a:t>
            </a:r>
            <a:r>
              <a:rPr lang="en-US" sz="800" b="1" dirty="0" err="1"/>
              <a:t>für</a:t>
            </a:r>
            <a:r>
              <a:rPr lang="en-US" sz="800" b="1" dirty="0"/>
              <a:t> POC "SAT-Admin"</a:t>
            </a:r>
          </a:p>
          <a:p>
            <a:pPr>
              <a:defRPr/>
            </a:pPr>
            <a:r>
              <a:rPr lang="en-US" sz="800" dirty="0"/>
              <a:t>Schweizer </a:t>
            </a:r>
            <a:r>
              <a:rPr lang="en-US" sz="800" dirty="0" err="1"/>
              <a:t>Armee</a:t>
            </a:r>
            <a:r>
              <a:rPr lang="en-US" sz="800" dirty="0"/>
              <a:t> / </a:t>
            </a:r>
            <a:r>
              <a:rPr lang="en-US" sz="800" dirty="0" err="1"/>
              <a:t>Kommando</a:t>
            </a:r>
            <a:r>
              <a:rPr lang="en-US" sz="800" dirty="0"/>
              <a:t> Ausbildung – Katrin Stucki</a:t>
            </a:r>
            <a:endParaRPr lang="de-CH" sz="800" dirty="0"/>
          </a:p>
        </p:txBody>
      </p:sp>
      <p:cxnSp>
        <p:nvCxnSpPr>
          <p:cNvPr id="12" name="Gerade Verbindung 11"/>
          <p:cNvCxnSpPr/>
          <p:nvPr/>
        </p:nvCxnSpPr>
        <p:spPr>
          <a:xfrm>
            <a:off x="535250" y="9381000"/>
            <a:ext cx="57093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3996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600" dirty="0"/>
              <a:t>Folie einblenden beim Start.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53180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37476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97169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55873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06690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42811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41120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17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02091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41068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19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88181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20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39088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7822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16834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23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072276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24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44023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25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804923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26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46485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27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045281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28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336698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29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76040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30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685141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31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71386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644629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32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663024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33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247301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34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36633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35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083514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36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814807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39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343022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40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853804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41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034337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44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138773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45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8078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75371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46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922694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47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098578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48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63814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49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648603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50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23738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51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146424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52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907096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53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84117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54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643862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Tipp: Sucht Daten aus den vorherigen Jahren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55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01169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600" dirty="0"/>
              <a:t>Zur Zeit sind wir mit</a:t>
            </a:r>
            <a:r>
              <a:rPr lang="de-CH" sz="1600" baseline="0" dirty="0"/>
              <a:t> dem Projekt SAT-Admin immer noch auf Kurs.</a:t>
            </a:r>
          </a:p>
          <a:p>
            <a:endParaRPr lang="de-CH" sz="1600" baseline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600" kern="0" dirty="0"/>
              <a:t>Eine erste Ausbildung SAT-Admin erfolgt anlässlich der ausserordentlichen Eidg. Schiesskonferenz vom 21. und 22. Juni 2022.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02685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57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532121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58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863759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59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489055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60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482923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61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386347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62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06154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63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771860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64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03190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65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898034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66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73835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07513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67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5542244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Tipp: Sucht Daten aus den vorherigen Jahren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69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294920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71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939758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72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4245014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73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196311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74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9193743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75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2079866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Tipp: Sucht Daten aus den vorherigen Jahren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76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1366254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78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3574760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79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07116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600" dirty="0"/>
              <a:t>Zur Zeit sind wir mit</a:t>
            </a:r>
            <a:r>
              <a:rPr lang="de-CH" sz="1600" baseline="0" dirty="0"/>
              <a:t> dem Projekt SAT-Admin immer noch auf Kurs.</a:t>
            </a:r>
          </a:p>
          <a:p>
            <a:endParaRPr lang="de-CH" sz="1600" baseline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600" kern="0" dirty="0"/>
              <a:t>Eine erste Ausbildung SAT-Admin erfolgt anlässlich der ausserordentlichen Eidg. Schiesskonferenz vom 21. und 22. Juni 2022.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806394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80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0753233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81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7103574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Tipp: Sucht Daten aus den vorherigen Jahren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82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4120316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84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9505679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Tipp: Sucht Daten aus den vorherigen Jahren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88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1223504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89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2162808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600" dirty="0"/>
              <a:t>Darf ich noch Fragen beantworten?</a:t>
            </a:r>
          </a:p>
          <a:p>
            <a:endParaRPr lang="de-CH" sz="1600" dirty="0"/>
          </a:p>
          <a:p>
            <a:r>
              <a:rPr lang="fr-FR" sz="1600" dirty="0"/>
              <a:t>Puis-je répondre à des questions ?</a:t>
            </a:r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90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5733328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600" dirty="0"/>
              <a:t>Je </a:t>
            </a:r>
            <a:r>
              <a:rPr lang="de-CH" sz="1600" dirty="0" err="1"/>
              <a:t>vous</a:t>
            </a:r>
            <a:r>
              <a:rPr lang="de-CH" sz="1600" dirty="0"/>
              <a:t> </a:t>
            </a:r>
            <a:r>
              <a:rPr lang="de-CH" sz="1600" dirty="0" err="1"/>
              <a:t>remercie</a:t>
            </a:r>
            <a:r>
              <a:rPr lang="de-CH" sz="1600" baseline="0" dirty="0"/>
              <a:t> </a:t>
            </a:r>
            <a:r>
              <a:rPr lang="de-CH" sz="1600" baseline="0" dirty="0" err="1"/>
              <a:t>pour</a:t>
            </a:r>
            <a:r>
              <a:rPr lang="de-CH" sz="1600" baseline="0" dirty="0"/>
              <a:t> </a:t>
            </a:r>
            <a:r>
              <a:rPr lang="de-CH" sz="1600" baseline="0" dirty="0" err="1"/>
              <a:t>votre</a:t>
            </a:r>
            <a:r>
              <a:rPr lang="de-CH" sz="1600" baseline="0" dirty="0"/>
              <a:t> </a:t>
            </a:r>
            <a:r>
              <a:rPr lang="de-CH" sz="1600" baseline="0" dirty="0" err="1"/>
              <a:t>attention</a:t>
            </a:r>
            <a:r>
              <a:rPr lang="de-CH" sz="1600" baseline="0" dirty="0"/>
              <a:t>.</a:t>
            </a:r>
          </a:p>
          <a:p>
            <a:endParaRPr lang="de-CH" sz="1600" baseline="0" dirty="0"/>
          </a:p>
          <a:p>
            <a:r>
              <a:rPr lang="de-CH" sz="1600" baseline="0" dirty="0"/>
              <a:t>Ich danke Ihnen für die Aufmerksamkeit.</a:t>
            </a:r>
          </a:p>
          <a:p>
            <a:endParaRPr lang="de-CH" sz="1600" baseline="0" dirty="0"/>
          </a:p>
          <a:p>
            <a:r>
              <a:rPr lang="de-CH" sz="1600" baseline="0" dirty="0"/>
              <a:t>Es geht nun weiter mit einer Pause.</a:t>
            </a:r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91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15765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600" dirty="0"/>
              <a:t>Zur Zeit sind wir mit</a:t>
            </a:r>
            <a:r>
              <a:rPr lang="de-CH" sz="1600" baseline="0" dirty="0"/>
              <a:t> dem Projekt SAT-Admin immer noch auf Kurs.</a:t>
            </a:r>
          </a:p>
          <a:p>
            <a:endParaRPr lang="de-CH" sz="1600" baseline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600" kern="0" dirty="0"/>
              <a:t>Eine erste Ausbildung SAT-Admin erfolgt anlässlich der ausserordentlichen Eidg. Schiesskonferenz vom 21. und 22. Juni 2022.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40598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  <a:p>
            <a:pPr>
              <a:defRPr/>
            </a:pPr>
            <a:fld id="{C5BE8757-7895-4C7D-878A-F8D4073B74E6}" type="slidenum">
              <a:rPr lang="de-CH" smtClean="0"/>
              <a:pPr>
                <a:defRPr/>
              </a:pPr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46776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4E78655-32A1-4E59-8821-8AD12AC2CE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7631" y="307856"/>
            <a:ext cx="1414993" cy="19512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96E6255-B6C8-4A65-97DB-CF5DB4B7FC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77" y="329967"/>
            <a:ext cx="1882841" cy="463469"/>
          </a:xfrm>
          <a:prstGeom prst="rect">
            <a:avLst/>
          </a:prstGeom>
        </p:spPr>
      </p:pic>
      <p:sp>
        <p:nvSpPr>
          <p:cNvPr id="5" name="HeaderHierarchieStufe"/>
          <p:cNvSpPr txBox="1">
            <a:spLocks noChangeArrowheads="1"/>
          </p:cNvSpPr>
          <p:nvPr/>
        </p:nvSpPr>
        <p:spPr bwMode="auto">
          <a:xfrm>
            <a:off x="6096000" y="323203"/>
            <a:ext cx="172483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de-CH" sz="900" b="1" dirty="0"/>
              <a:t>Schweizer Armee</a:t>
            </a:r>
          </a:p>
          <a:p>
            <a:pPr>
              <a:defRPr/>
            </a:pPr>
            <a:r>
              <a:rPr lang="de-CH" sz="900" dirty="0"/>
              <a:t>Kommando Ausbildung Kdo </a:t>
            </a:r>
            <a:r>
              <a:rPr lang="de-CH" sz="900" dirty="0" err="1"/>
              <a:t>Ausb</a:t>
            </a:r>
            <a:endParaRPr lang="de-CH" sz="900" dirty="0"/>
          </a:p>
          <a:p>
            <a:pPr>
              <a:defRPr/>
            </a:pPr>
            <a:r>
              <a:rPr lang="de-CH" sz="900" dirty="0"/>
              <a:t>SAT</a:t>
            </a:r>
          </a:p>
        </p:txBody>
      </p:sp>
      <p:sp>
        <p:nvSpPr>
          <p:cNvPr id="3074" name="Titel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025964" y="2340000"/>
            <a:ext cx="10115250" cy="1665064"/>
          </a:xfrm>
          <a:prstGeom prst="rect">
            <a:avLst/>
          </a:prstGeom>
        </p:spPr>
        <p:txBody>
          <a:bodyPr lIns="0" tIns="0" rIns="0" bIns="0"/>
          <a:lstStyle>
            <a:lvl1pPr>
              <a:defRPr sz="6000"/>
            </a:lvl1pPr>
          </a:lstStyle>
          <a:p>
            <a:r>
              <a:rPr lang="de-DE" dirty="0"/>
              <a:t>Titel durch Klicken bearbeiten</a:t>
            </a:r>
            <a:endParaRPr lang="de-CH" dirty="0"/>
          </a:p>
        </p:txBody>
      </p:sp>
      <p:sp>
        <p:nvSpPr>
          <p:cNvPr id="3075" name="DatumOrt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015330" y="4509208"/>
            <a:ext cx="10125883" cy="79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defRPr sz="3600"/>
            </a:lvl1pPr>
          </a:lstStyle>
          <a:p>
            <a:r>
              <a:rPr lang="de-DE" dirty="0"/>
              <a:t>Datum, Ort</a:t>
            </a:r>
            <a:endParaRPr lang="de-CH" dirty="0"/>
          </a:p>
        </p:txBody>
      </p:sp>
      <p:sp>
        <p:nvSpPr>
          <p:cNvPr id="8" name="HierarchieStufeGradVornameName"/>
          <p:cNvSpPr>
            <a:spLocks noGrp="1" noChangeArrowheads="1"/>
          </p:cNvSpPr>
          <p:nvPr>
            <p:ph type="ftr" sz="quarter" idx="10"/>
          </p:nvPr>
        </p:nvSpPr>
        <p:spPr>
          <a:xfrm>
            <a:off x="1025963" y="5795979"/>
            <a:ext cx="10115249" cy="41185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0"/>
            </a:lvl1pPr>
          </a:lstStyle>
          <a:p>
            <a:pPr>
              <a:defRPr/>
            </a:pPr>
            <a:r>
              <a:rPr lang="de-CH" dirty="0"/>
              <a:t>Referent</a:t>
            </a:r>
          </a:p>
        </p:txBody>
      </p:sp>
    </p:spTree>
    <p:custDataLst>
      <p:tags r:id="rId1"/>
    </p:custData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440" y="1222375"/>
            <a:ext cx="10585176" cy="4896000"/>
          </a:xfrm>
          <a:prstGeom prst="rect">
            <a:avLst/>
          </a:prstGeom>
        </p:spPr>
        <p:txBody>
          <a:bodyPr lIns="0" tIns="0" rIns="0" bIns="0"/>
          <a:lstStyle>
            <a:lvl1pPr marL="0" indent="0" defTabSz="900000">
              <a:spcBef>
                <a:spcPts val="500"/>
              </a:spcBef>
              <a:buFont typeface="Arial" pitchFamily="34" charset="0"/>
              <a:buNone/>
              <a:tabLst>
                <a:tab pos="900000" algn="l"/>
              </a:tabLst>
              <a:defRPr sz="2100" b="0"/>
            </a:lvl1pPr>
            <a:lvl2pPr marL="360000" indent="-180000" defTabSz="900000">
              <a:spcBef>
                <a:spcPts val="500"/>
              </a:spcBef>
              <a:buFont typeface="Arial" pitchFamily="34" charset="0"/>
              <a:buChar char="•"/>
              <a:tabLst>
                <a:tab pos="900000" algn="l"/>
              </a:tabLst>
              <a:defRPr sz="2100" b="0"/>
            </a:lvl2pPr>
            <a:lvl3pPr marL="720000" indent="-180000" defTabSz="900000">
              <a:spcBef>
                <a:spcPts val="500"/>
              </a:spcBef>
              <a:buFont typeface="Arial" pitchFamily="34" charset="0"/>
              <a:buChar char="•"/>
              <a:tabLst>
                <a:tab pos="900000" algn="l"/>
              </a:tabLst>
              <a:defRPr sz="2100" b="0"/>
            </a:lvl3pPr>
            <a:lvl4pPr marL="1080000" indent="-180000" defTabSz="900000">
              <a:spcBef>
                <a:spcPts val="500"/>
              </a:spcBef>
              <a:buFont typeface="Arial" pitchFamily="34" charset="0"/>
              <a:buChar char="•"/>
              <a:tabLst>
                <a:tab pos="900000" algn="l"/>
              </a:tabLst>
              <a:defRPr sz="2100" b="0"/>
            </a:lvl4pPr>
            <a:lvl5pPr marL="1440000" indent="-180000" defTabSz="900000">
              <a:spcBef>
                <a:spcPts val="500"/>
              </a:spcBef>
              <a:buFont typeface="Arial" pitchFamily="34" charset="0"/>
              <a:buChar char="•"/>
              <a:tabLst>
                <a:tab pos="900000" algn="l"/>
              </a:tabLst>
              <a:defRPr sz="2100" b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8" name="Titel"/>
          <p:cNvSpPr>
            <a:spLocks noGrp="1" noChangeArrowheads="1"/>
          </p:cNvSpPr>
          <p:nvPr>
            <p:ph type="title"/>
          </p:nvPr>
        </p:nvSpPr>
        <p:spPr bwMode="auto">
          <a:xfrm>
            <a:off x="1055440" y="234835"/>
            <a:ext cx="10585176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de-DE" dirty="0"/>
              <a:t>Mastertitelformat bearbeiten</a:t>
            </a:r>
            <a:endParaRPr lang="de-CH" dirty="0"/>
          </a:p>
        </p:txBody>
      </p:sp>
    </p:spTree>
    <p:custDataLst>
      <p:tags r:id="rId1"/>
    </p:custData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455DE4-EB26-484F-A273-BED1621FA9E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75171" y="1222375"/>
            <a:ext cx="5165446" cy="4896000"/>
          </a:xfrm>
          <a:prstGeom prst="rect">
            <a:avLst/>
          </a:prstGeom>
        </p:spPr>
        <p:txBody>
          <a:bodyPr lIns="0" tIns="0" rIns="0" bIns="0"/>
          <a:lstStyle>
            <a:lvl1pPr marL="0" indent="0" defTabSz="900000">
              <a:spcBef>
                <a:spcPts val="500"/>
              </a:spcBef>
              <a:buFont typeface="Arial" pitchFamily="34" charset="0"/>
              <a:buNone/>
              <a:tabLst>
                <a:tab pos="900000" algn="l"/>
              </a:tabLst>
              <a:defRPr sz="2100" b="0"/>
            </a:lvl1pPr>
            <a:lvl2pPr marL="360000" indent="-180000" defTabSz="900000">
              <a:spcBef>
                <a:spcPts val="500"/>
              </a:spcBef>
              <a:buFont typeface="Arial" pitchFamily="34" charset="0"/>
              <a:buChar char="•"/>
              <a:tabLst>
                <a:tab pos="900000" algn="l"/>
              </a:tabLst>
              <a:defRPr sz="2100" b="0"/>
            </a:lvl2pPr>
            <a:lvl3pPr marL="720000" indent="-180000" defTabSz="900000">
              <a:spcBef>
                <a:spcPts val="500"/>
              </a:spcBef>
              <a:buFont typeface="Arial" pitchFamily="34" charset="0"/>
              <a:buChar char="•"/>
              <a:tabLst>
                <a:tab pos="900000" algn="l"/>
              </a:tabLst>
              <a:defRPr sz="2100" b="0"/>
            </a:lvl3pPr>
            <a:lvl4pPr marL="1080000" indent="-180000" defTabSz="900000">
              <a:spcBef>
                <a:spcPts val="500"/>
              </a:spcBef>
              <a:buFont typeface="Arial" pitchFamily="34" charset="0"/>
              <a:buChar char="•"/>
              <a:tabLst>
                <a:tab pos="900000" algn="l"/>
              </a:tabLst>
              <a:defRPr sz="2100" b="0"/>
            </a:lvl4pPr>
            <a:lvl5pPr marL="1440000" indent="-180000" defTabSz="900000">
              <a:spcBef>
                <a:spcPts val="500"/>
              </a:spcBef>
              <a:buFont typeface="Arial" pitchFamily="34" charset="0"/>
              <a:buChar char="•"/>
              <a:tabLst>
                <a:tab pos="900000" algn="l"/>
              </a:tabLst>
              <a:defRPr sz="2100" b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7" name="Titel"/>
          <p:cNvSpPr>
            <a:spLocks noGrp="1" noChangeArrowheads="1"/>
          </p:cNvSpPr>
          <p:nvPr>
            <p:ph type="title"/>
          </p:nvPr>
        </p:nvSpPr>
        <p:spPr bwMode="auto">
          <a:xfrm>
            <a:off x="1055440" y="234835"/>
            <a:ext cx="10585176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1455DE4-EB26-484F-A273-BED1621FA9E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5440" y="1223441"/>
            <a:ext cx="5165446" cy="4896000"/>
          </a:xfrm>
          <a:prstGeom prst="rect">
            <a:avLst/>
          </a:prstGeom>
        </p:spPr>
        <p:txBody>
          <a:bodyPr lIns="0" tIns="0" rIns="0" bIns="0"/>
          <a:lstStyle>
            <a:lvl1pPr marL="0" indent="0" defTabSz="900000">
              <a:spcBef>
                <a:spcPts val="500"/>
              </a:spcBef>
              <a:buFont typeface="Arial" pitchFamily="34" charset="0"/>
              <a:buNone/>
              <a:tabLst>
                <a:tab pos="900000" algn="l"/>
              </a:tabLst>
              <a:defRPr sz="2100" b="0"/>
            </a:lvl1pPr>
            <a:lvl2pPr marL="360000" indent="-180000" defTabSz="900000">
              <a:spcBef>
                <a:spcPts val="500"/>
              </a:spcBef>
              <a:buFont typeface="Arial" pitchFamily="34" charset="0"/>
              <a:buChar char="•"/>
              <a:tabLst>
                <a:tab pos="900000" algn="l"/>
              </a:tabLst>
              <a:defRPr sz="2100" b="0"/>
            </a:lvl2pPr>
            <a:lvl3pPr marL="720000" indent="-180000" defTabSz="900000">
              <a:spcBef>
                <a:spcPts val="500"/>
              </a:spcBef>
              <a:buFont typeface="Arial" pitchFamily="34" charset="0"/>
              <a:buChar char="•"/>
              <a:tabLst>
                <a:tab pos="900000" algn="l"/>
              </a:tabLst>
              <a:defRPr sz="2100" b="0"/>
            </a:lvl3pPr>
            <a:lvl4pPr marL="1080000" indent="-180000" defTabSz="900000">
              <a:spcBef>
                <a:spcPts val="500"/>
              </a:spcBef>
              <a:buFont typeface="Arial" pitchFamily="34" charset="0"/>
              <a:buChar char="•"/>
              <a:tabLst>
                <a:tab pos="900000" algn="l"/>
              </a:tabLst>
              <a:defRPr sz="2100" b="0"/>
            </a:lvl4pPr>
            <a:lvl5pPr marL="1440000" indent="-180000" defTabSz="900000">
              <a:spcBef>
                <a:spcPts val="500"/>
              </a:spcBef>
              <a:buFont typeface="Arial" pitchFamily="34" charset="0"/>
              <a:buChar char="•"/>
              <a:tabLst>
                <a:tab pos="900000" algn="l"/>
              </a:tabLst>
              <a:defRPr sz="2100" b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3554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C96E6255-B6C8-4A65-97DB-CF5DB4B7F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5" y="329967"/>
            <a:ext cx="288031" cy="362729"/>
          </a:xfrm>
          <a:prstGeom prst="rect">
            <a:avLst/>
          </a:prstGeom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0928202" y="6284932"/>
            <a:ext cx="719667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r">
              <a:defRPr/>
            </a:pPr>
            <a:endParaRPr lang="de-CH" sz="900" dirty="0"/>
          </a:p>
          <a:p>
            <a:pPr algn="r">
              <a:defRPr/>
            </a:pPr>
            <a:fld id="{E9561A10-C3D9-40DA-B1BF-94D9C200A8FF}" type="slidenum">
              <a:rPr lang="de-CH" sz="900"/>
              <a:pPr algn="r">
                <a:defRPr/>
              </a:pPr>
              <a:t>‹Nr.›</a:t>
            </a:fld>
            <a:endParaRPr lang="de-CH" sz="90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1066073" y="6249162"/>
            <a:ext cx="10584000" cy="0"/>
          </a:xfrm>
          <a:prstGeom prst="line">
            <a:avLst/>
          </a:prstGeom>
          <a:ln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eaderHierarchieStufe"/>
          <p:cNvSpPr txBox="1">
            <a:spLocks noChangeArrowheads="1"/>
          </p:cNvSpPr>
          <p:nvPr userDrawn="1"/>
        </p:nvSpPr>
        <p:spPr bwMode="auto">
          <a:xfrm>
            <a:off x="1066073" y="6280161"/>
            <a:ext cx="41549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de-CH" sz="900" b="1" dirty="0"/>
              <a:t>Schweizer Armee</a:t>
            </a:r>
          </a:p>
          <a:p>
            <a:pPr>
              <a:defRPr/>
            </a:pPr>
            <a:r>
              <a:rPr lang="de-CH" sz="900" dirty="0"/>
              <a:t>Kommando Ausbildung / Ausbildungsunterstützung/ Schiesswesen ausser Dienst</a:t>
            </a:r>
          </a:p>
        </p:txBody>
      </p:sp>
    </p:spTree>
    <p:custDataLst>
      <p:tags r:id="rId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175" indent="-3175" algn="l" rtl="0" eaLnBrk="1" fontAlgn="base" hangingPunct="1">
        <a:spcBef>
          <a:spcPct val="20000"/>
        </a:spcBef>
        <a:spcAft>
          <a:spcPct val="0"/>
        </a:spcAft>
        <a:tabLst>
          <a:tab pos="179388" algn="l"/>
          <a:tab pos="539750" algn="l"/>
          <a:tab pos="900113" algn="l"/>
        </a:tabLst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182563" indent="274638" algn="l" rtl="0" eaLnBrk="1" fontAlgn="base" hangingPunct="1">
        <a:spcBef>
          <a:spcPct val="20000"/>
        </a:spcBef>
        <a:spcAft>
          <a:spcPct val="0"/>
        </a:spcAft>
        <a:tabLst>
          <a:tab pos="179388" algn="l"/>
          <a:tab pos="539750" algn="l"/>
          <a:tab pos="900113" algn="l"/>
        </a:tabLst>
        <a:defRPr sz="2800">
          <a:solidFill>
            <a:schemeClr val="tx1"/>
          </a:solidFill>
          <a:latin typeface="+mn-lt"/>
        </a:defRPr>
      </a:lvl2pPr>
      <a:lvl3pPr marL="541338" indent="-1588" algn="l" rtl="0" eaLnBrk="1" fontAlgn="base" hangingPunct="1">
        <a:spcBef>
          <a:spcPct val="20000"/>
        </a:spcBef>
        <a:spcAft>
          <a:spcPct val="0"/>
        </a:spcAft>
        <a:tabLst>
          <a:tab pos="179388" algn="l"/>
          <a:tab pos="539750" algn="l"/>
          <a:tab pos="900113" algn="l"/>
        </a:tabLst>
        <a:defRPr sz="2400">
          <a:solidFill>
            <a:schemeClr val="tx1"/>
          </a:solidFill>
          <a:latin typeface="+mn-lt"/>
        </a:defRPr>
      </a:lvl3pPr>
      <a:lvl4pPr marL="903288" indent="-3175" algn="l" rtl="0" eaLnBrk="1" fontAlgn="base" hangingPunct="1">
        <a:spcBef>
          <a:spcPct val="20000"/>
        </a:spcBef>
        <a:spcAft>
          <a:spcPct val="0"/>
        </a:spcAft>
        <a:buChar char="–"/>
        <a:tabLst>
          <a:tab pos="179388" algn="l"/>
          <a:tab pos="539750" algn="l"/>
          <a:tab pos="900113" algn="l"/>
        </a:tabLst>
        <a:defRPr sz="2000">
          <a:solidFill>
            <a:schemeClr val="tx1"/>
          </a:solidFill>
          <a:latin typeface="+mn-lt"/>
        </a:defRPr>
      </a:lvl4pPr>
      <a:lvl5pPr marL="2241550" indent="-1588" algn="l" rtl="0" eaLnBrk="1" fontAlgn="base" hangingPunct="1">
        <a:spcBef>
          <a:spcPct val="20000"/>
        </a:spcBef>
        <a:spcAft>
          <a:spcPct val="0"/>
        </a:spcAft>
        <a:buChar char="»"/>
        <a:tabLst>
          <a:tab pos="179388" algn="l"/>
          <a:tab pos="539750" algn="l"/>
          <a:tab pos="900113" algn="l"/>
        </a:tabLst>
        <a:defRPr sz="2000">
          <a:solidFill>
            <a:schemeClr val="tx1"/>
          </a:solidFill>
          <a:latin typeface="+mn-lt"/>
        </a:defRPr>
      </a:lvl5pPr>
      <a:lvl6pPr marL="2698750" indent="-1588" algn="l" rtl="0" eaLnBrk="1" fontAlgn="base" hangingPunct="1">
        <a:spcBef>
          <a:spcPct val="20000"/>
        </a:spcBef>
        <a:spcAft>
          <a:spcPct val="0"/>
        </a:spcAft>
        <a:buChar char="»"/>
        <a:tabLst>
          <a:tab pos="179388" algn="l"/>
          <a:tab pos="539750" algn="l"/>
          <a:tab pos="900113" algn="l"/>
        </a:tabLst>
        <a:defRPr sz="2000">
          <a:solidFill>
            <a:schemeClr val="tx1"/>
          </a:solidFill>
          <a:latin typeface="+mn-lt"/>
        </a:defRPr>
      </a:lvl6pPr>
      <a:lvl7pPr marL="3155950" indent="-1588" algn="l" rtl="0" eaLnBrk="1" fontAlgn="base" hangingPunct="1">
        <a:spcBef>
          <a:spcPct val="20000"/>
        </a:spcBef>
        <a:spcAft>
          <a:spcPct val="0"/>
        </a:spcAft>
        <a:buChar char="»"/>
        <a:tabLst>
          <a:tab pos="179388" algn="l"/>
          <a:tab pos="539750" algn="l"/>
          <a:tab pos="900113" algn="l"/>
        </a:tabLst>
        <a:defRPr sz="2000">
          <a:solidFill>
            <a:schemeClr val="tx1"/>
          </a:solidFill>
          <a:latin typeface="+mn-lt"/>
        </a:defRPr>
      </a:lvl7pPr>
      <a:lvl8pPr marL="3613150" indent="-1588" algn="l" rtl="0" eaLnBrk="1" fontAlgn="base" hangingPunct="1">
        <a:spcBef>
          <a:spcPct val="20000"/>
        </a:spcBef>
        <a:spcAft>
          <a:spcPct val="0"/>
        </a:spcAft>
        <a:buChar char="»"/>
        <a:tabLst>
          <a:tab pos="179388" algn="l"/>
          <a:tab pos="539750" algn="l"/>
          <a:tab pos="900113" algn="l"/>
        </a:tabLst>
        <a:defRPr sz="2000">
          <a:solidFill>
            <a:schemeClr val="tx1"/>
          </a:solidFill>
          <a:latin typeface="+mn-lt"/>
        </a:defRPr>
      </a:lvl8pPr>
      <a:lvl9pPr marL="4070350" indent="-1588" algn="l" rtl="0" eaLnBrk="1" fontAlgn="base" hangingPunct="1">
        <a:spcBef>
          <a:spcPct val="20000"/>
        </a:spcBef>
        <a:spcAft>
          <a:spcPct val="0"/>
        </a:spcAft>
        <a:buChar char="»"/>
        <a:tabLst>
          <a:tab pos="179388" algn="l"/>
          <a:tab pos="539750" algn="l"/>
          <a:tab pos="900113" algn="l"/>
        </a:tabLs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hyperlink" Target="http://www.sat.admin.ch/" TargetMode="External"/><Relationship Id="rId4" Type="http://schemas.openxmlformats.org/officeDocument/2006/relationships/hyperlink" Target="http://www.sat-a.admin.ch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hyperlink" Target="mailto:Sat-admin@vtg.admin.ch" TargetMode="Externa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24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37.png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5" Type="http://schemas.openxmlformats.org/officeDocument/2006/relationships/image" Target="../media/image24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5" Type="http://schemas.openxmlformats.org/officeDocument/2006/relationships/image" Target="../media/image24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5" Type="http://schemas.openxmlformats.org/officeDocument/2006/relationships/image" Target="../media/image24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5" Type="http://schemas.openxmlformats.org/officeDocument/2006/relationships/image" Target="../media/image24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sat-a.admin.ch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5" Type="http://schemas.openxmlformats.org/officeDocument/2006/relationships/image" Target="../media/image2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5" Type="http://schemas.openxmlformats.org/officeDocument/2006/relationships/image" Target="../media/image28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2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51.png"/><Relationship Id="rId5" Type="http://schemas.openxmlformats.org/officeDocument/2006/relationships/image" Target="../media/image24.png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6" Type="http://schemas.openxmlformats.org/officeDocument/2006/relationships/image" Target="../media/image2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5" Type="http://schemas.openxmlformats.org/officeDocument/2006/relationships/image" Target="../media/image24.png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5" Type="http://schemas.openxmlformats.org/officeDocument/2006/relationships/image" Target="../media/image24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5" Type="http://schemas.openxmlformats.org/officeDocument/2006/relationships/image" Target="../media/image24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6" Type="http://schemas.openxmlformats.org/officeDocument/2006/relationships/image" Target="../media/image24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5" Type="http://schemas.openxmlformats.org/officeDocument/2006/relationships/image" Target="../media/image60.png"/><Relationship Id="rId4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5" Type="http://schemas.openxmlformats.org/officeDocument/2006/relationships/image" Target="../media/image28.png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5" Type="http://schemas.openxmlformats.org/officeDocument/2006/relationships/image" Target="../media/image24.png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t-a.admin.ch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5" Type="http://schemas.openxmlformats.org/officeDocument/2006/relationships/image" Target="../media/image63.png"/><Relationship Id="rId4" Type="http://schemas.openxmlformats.org/officeDocument/2006/relationships/image" Target="../media/image2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5" Type="http://schemas.openxmlformats.org/officeDocument/2006/relationships/image" Target="../media/image24.png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6" Type="http://schemas.openxmlformats.org/officeDocument/2006/relationships/image" Target="../media/image69.png"/><Relationship Id="rId5" Type="http://schemas.openxmlformats.org/officeDocument/2006/relationships/image" Target="../media/image24.png"/><Relationship Id="rId4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6" Type="http://schemas.openxmlformats.org/officeDocument/2006/relationships/image" Target="../media/image24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5" Type="http://schemas.openxmlformats.org/officeDocument/2006/relationships/image" Target="../media/image24.png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6" Type="http://schemas.openxmlformats.org/officeDocument/2006/relationships/image" Target="../media/image74.png"/><Relationship Id="rId5" Type="http://schemas.openxmlformats.org/officeDocument/2006/relationships/image" Target="../media/image24.png"/><Relationship Id="rId4" Type="http://schemas.openxmlformats.org/officeDocument/2006/relationships/image" Target="../media/image7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5" Type="http://schemas.openxmlformats.org/officeDocument/2006/relationships/image" Target="../media/image24.png"/><Relationship Id="rId4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5" Type="http://schemas.openxmlformats.org/officeDocument/2006/relationships/image" Target="../media/image24.png"/><Relationship Id="rId4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5" Type="http://schemas.openxmlformats.org/officeDocument/2006/relationships/image" Target="../media/image24.png"/><Relationship Id="rId4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7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t-a.admin.ch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5" Type="http://schemas.openxmlformats.org/officeDocument/2006/relationships/image" Target="../media/image24.png"/><Relationship Id="rId4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5" Type="http://schemas.openxmlformats.org/officeDocument/2006/relationships/image" Target="../media/image24.png"/><Relationship Id="rId4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24.png"/><Relationship Id="rId4" Type="http://schemas.openxmlformats.org/officeDocument/2006/relationships/image" Target="../media/image8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6" Type="http://schemas.openxmlformats.org/officeDocument/2006/relationships/image" Target="../media/image2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t-a.admin.ch/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8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8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t-a.admin.ch/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5" Type="http://schemas.openxmlformats.org/officeDocument/2006/relationships/image" Target="../media/image90.png"/><Relationship Id="rId4" Type="http://schemas.openxmlformats.org/officeDocument/2006/relationships/image" Target="../media/image2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://www.sat-admin.ch/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t.admin.ch/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5" Type="http://schemas.openxmlformats.org/officeDocument/2006/relationships/image" Target="../media/image90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4" Type="http://schemas.openxmlformats.org/officeDocument/2006/relationships/image" Target="../media/image9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4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025963" y="2240868"/>
            <a:ext cx="10542645" cy="2376264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CH" sz="3600" dirty="0">
                <a:latin typeface="Arial" charset="0"/>
              </a:rPr>
              <a:t>Einführung der POC für die neue Software «SAT-Admin»</a:t>
            </a:r>
          </a:p>
          <a:p>
            <a:endParaRPr lang="de-CH" sz="2000" dirty="0">
              <a:latin typeface="Arial" charset="0"/>
            </a:endParaRPr>
          </a:p>
          <a:p>
            <a:r>
              <a:rPr lang="de-CH" sz="3600" kern="0" dirty="0">
                <a:solidFill>
                  <a:schemeClr val="tx1"/>
                </a:solidFill>
                <a:latin typeface="Arial" charset="0"/>
                <a:sym typeface="Wingdings" panose="05000000000000000000" pitchFamily="2" charset="2"/>
              </a:rPr>
              <a:t> Schiesswesen ausser Dienst</a:t>
            </a:r>
            <a:endParaRPr lang="de-CH" sz="3600" kern="0" dirty="0">
              <a:solidFill>
                <a:schemeClr val="tx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25963" y="5301296"/>
            <a:ext cx="10902685" cy="1368064"/>
          </a:xfrm>
        </p:spPr>
        <p:txBody>
          <a:bodyPr/>
          <a:lstStyle/>
          <a:p>
            <a:r>
              <a:rPr lang="de-CH" sz="2800" dirty="0"/>
              <a:t>Brugg, 04.02.2023</a:t>
            </a:r>
            <a:br>
              <a:rPr lang="de-CH" sz="3200" dirty="0"/>
            </a:br>
            <a:endParaRPr lang="de-CH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6426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Arbeiten bis zum «</a:t>
            </a:r>
            <a:r>
              <a:rPr lang="de-DE" dirty="0" err="1"/>
              <a:t>go</a:t>
            </a:r>
            <a:r>
              <a:rPr lang="de-DE" dirty="0"/>
              <a:t> live»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C00000"/>
                </a:solidFill>
              </a:rPr>
              <a:t>Ausbildungskonzept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Systemdemonstration und Einführung in die Arbeit mit SAT-Admin</a:t>
            </a:r>
          </a:p>
          <a:p>
            <a:r>
              <a:rPr lang="de-DE" dirty="0"/>
              <a:t>______________________________________________________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Travailler jusqu'au </a:t>
            </a:r>
            <a:r>
              <a:rPr lang="de-DE" dirty="0"/>
              <a:t>«</a:t>
            </a:r>
            <a:r>
              <a:rPr lang="de-DE" dirty="0" err="1"/>
              <a:t>go</a:t>
            </a:r>
            <a:r>
              <a:rPr lang="de-DE" dirty="0"/>
              <a:t> live»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C00000"/>
                </a:solidFill>
              </a:rPr>
              <a:t>Concept de 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Démonstration du système et introduction au </a:t>
            </a:r>
            <a:br>
              <a:rPr lang="fr-FR" dirty="0"/>
            </a:br>
            <a:r>
              <a:rPr lang="fr-FR" dirty="0"/>
              <a:t>travail avec le SAT-Admin</a:t>
            </a: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  <a:endParaRPr lang="de-CH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480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>
                <a:solidFill>
                  <a:schemeClr val="tx1"/>
                </a:solidFill>
              </a:rPr>
              <a:t>Ausbildungskonzept</a:t>
            </a:r>
            <a:r>
              <a:rPr lang="de-DE" dirty="0"/>
              <a:t> - </a:t>
            </a:r>
            <a:r>
              <a:rPr lang="fr-FR" dirty="0"/>
              <a:t>Concept de formation</a:t>
            </a:r>
            <a:br>
              <a:rPr lang="fr-FR" dirty="0"/>
            </a:b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1055440" y="1222375"/>
            <a:ext cx="5040560" cy="4895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2pPr>
            <a:lvl3pPr marL="72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3pPr>
            <a:lvl4pPr marL="108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4pPr>
            <a:lvl5pPr marL="144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5pPr>
            <a:lvl6pPr marL="26987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6pPr>
            <a:lvl7pPr marL="31559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7pPr>
            <a:lvl8pPr marL="36131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8pPr>
            <a:lvl9pPr marL="40703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CH" b="1" kern="0" dirty="0"/>
              <a:t>Ausbildungsumgebung:</a:t>
            </a:r>
          </a:p>
          <a:p>
            <a:r>
              <a:rPr lang="de-CH" kern="0" dirty="0"/>
              <a:t>Alle Schulungen erfolgen auf </a:t>
            </a:r>
            <a:br>
              <a:rPr lang="de-CH" kern="0" dirty="0"/>
            </a:br>
            <a:r>
              <a:rPr lang="de-CH" b="1" kern="0" dirty="0">
                <a:solidFill>
                  <a:srgbClr val="0099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www.sat</a:t>
            </a:r>
            <a:r>
              <a:rPr lang="de-CH" b="1" kern="0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-a</a:t>
            </a:r>
            <a:r>
              <a:rPr lang="de-CH" b="1" kern="0" dirty="0">
                <a:solidFill>
                  <a:srgbClr val="0099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.admin.ch</a:t>
            </a:r>
            <a:r>
              <a:rPr lang="de-CH" b="1" kern="0" dirty="0"/>
              <a:t> </a:t>
            </a:r>
          </a:p>
          <a:p>
            <a:pPr>
              <a:spcBef>
                <a:spcPts val="0"/>
              </a:spcBef>
            </a:pPr>
            <a:endParaRPr lang="de-CH" kern="0" dirty="0"/>
          </a:p>
          <a:p>
            <a:r>
              <a:rPr lang="de-CH" b="1" kern="0" dirty="0"/>
              <a:t>Nach </a:t>
            </a:r>
            <a:r>
              <a:rPr lang="de-CH" b="1" kern="0" dirty="0" err="1"/>
              <a:t>go</a:t>
            </a:r>
            <a:r>
              <a:rPr lang="de-CH" b="1" kern="0" dirty="0"/>
              <a:t> live:</a:t>
            </a:r>
          </a:p>
          <a:p>
            <a:r>
              <a:rPr lang="de-CH" kern="0" dirty="0"/>
              <a:t>Die Rechte werden vor dem </a:t>
            </a:r>
            <a:r>
              <a:rPr lang="de-CH" kern="0" dirty="0" err="1"/>
              <a:t>go</a:t>
            </a:r>
            <a:r>
              <a:rPr lang="de-CH" kern="0" dirty="0"/>
              <a:t> live auf die Datenbank migriert, so dass der Zugriff ab </a:t>
            </a:r>
            <a:r>
              <a:rPr lang="de-CH" b="1" kern="0" dirty="0"/>
              <a:t>01.08.2023 auf </a:t>
            </a:r>
            <a:r>
              <a:rPr lang="de-CH" b="1" kern="0" dirty="0">
                <a:hlinkClick r:id="rId5"/>
              </a:rPr>
              <a:t>www.sat.admin.ch</a:t>
            </a:r>
            <a:r>
              <a:rPr lang="de-CH" b="1" kern="0" dirty="0"/>
              <a:t>  </a:t>
            </a:r>
            <a:r>
              <a:rPr lang="de-CH" kern="0" dirty="0"/>
              <a:t>gewährleistet ist.</a:t>
            </a:r>
          </a:p>
          <a:p>
            <a:pPr>
              <a:spcBef>
                <a:spcPts val="0"/>
              </a:spcBef>
            </a:pPr>
            <a:endParaRPr lang="de-CH" kern="0" dirty="0"/>
          </a:p>
          <a:p>
            <a:pPr>
              <a:spcBef>
                <a:spcPts val="0"/>
              </a:spcBef>
            </a:pPr>
            <a:r>
              <a:rPr lang="de-CH" kern="0" dirty="0"/>
              <a:t>Will man beide Systeme nutzen, muss man sich in beiden registrieren.</a:t>
            </a:r>
          </a:p>
          <a:p>
            <a:pPr>
              <a:spcBef>
                <a:spcPts val="0"/>
              </a:spcBef>
            </a:pPr>
            <a:endParaRPr lang="de-CH" kern="0" dirty="0"/>
          </a:p>
          <a:p>
            <a:pPr>
              <a:spcBef>
                <a:spcPts val="0"/>
              </a:spcBef>
            </a:pPr>
            <a:r>
              <a:rPr lang="de-CH" kern="0" dirty="0"/>
              <a:t>Anleitung bis zum Schluss durcharbeiten!</a:t>
            </a:r>
          </a:p>
          <a:p>
            <a:endParaRPr lang="de-CH" sz="1000" b="1" kern="0" dirty="0"/>
          </a:p>
        </p:txBody>
      </p:sp>
      <p:sp>
        <p:nvSpPr>
          <p:cNvPr id="5" name="Inhaltsplatzhalter 1"/>
          <p:cNvSpPr txBox="1">
            <a:spLocks/>
          </p:cNvSpPr>
          <p:nvPr/>
        </p:nvSpPr>
        <p:spPr>
          <a:xfrm>
            <a:off x="6168008" y="1268760"/>
            <a:ext cx="5400600" cy="501493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2pPr>
            <a:lvl3pPr marL="72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3pPr>
            <a:lvl4pPr marL="108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4pPr>
            <a:lvl5pPr marL="144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5pPr>
            <a:lvl6pPr marL="26987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6pPr>
            <a:lvl7pPr marL="31559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7pPr>
            <a:lvl8pPr marL="36131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8pPr>
            <a:lvl9pPr marL="40703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b="1" kern="0" dirty="0"/>
              <a:t>Environnement de formation :</a:t>
            </a:r>
          </a:p>
          <a:p>
            <a:r>
              <a:rPr lang="fr-FR" kern="0" dirty="0"/>
              <a:t>Toutes les instructions sont dispensées sur </a:t>
            </a:r>
            <a:r>
              <a:rPr lang="fr-FR" b="1" kern="0" dirty="0">
                <a:solidFill>
                  <a:srgbClr val="0099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www.sat</a:t>
            </a:r>
            <a:r>
              <a:rPr lang="fr-FR" b="1" kern="0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-a</a:t>
            </a:r>
            <a:r>
              <a:rPr lang="fr-FR" b="1" kern="0" dirty="0">
                <a:solidFill>
                  <a:srgbClr val="0099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.admin.ch</a:t>
            </a:r>
            <a:r>
              <a:rPr lang="fr-FR" b="1" kern="0" dirty="0"/>
              <a:t>  </a:t>
            </a:r>
          </a:p>
          <a:p>
            <a:endParaRPr lang="fr-FR" sz="1400" kern="0" dirty="0"/>
          </a:p>
          <a:p>
            <a:r>
              <a:rPr lang="fr-FR" b="1" kern="0" dirty="0"/>
              <a:t>Après le go live :</a:t>
            </a:r>
          </a:p>
          <a:p>
            <a:r>
              <a:rPr lang="fr-FR" kern="0" dirty="0"/>
              <a:t>Les droits seront migrés vers la base de données avant le go live, de manière à ce que l'accès soit garanti sur </a:t>
            </a:r>
            <a:r>
              <a:rPr lang="fr-FR" b="1" kern="0" dirty="0">
                <a:hlinkClick r:id="rId5"/>
              </a:rPr>
              <a:t>www.sat.admin.ch</a:t>
            </a:r>
            <a:r>
              <a:rPr lang="fr-FR" b="1" kern="0" dirty="0"/>
              <a:t>  à partir du 01.08.2023.</a:t>
            </a:r>
          </a:p>
          <a:p>
            <a:pPr>
              <a:spcBef>
                <a:spcPts val="0"/>
              </a:spcBef>
            </a:pPr>
            <a:endParaRPr lang="fr-FR" b="1" kern="0" dirty="0"/>
          </a:p>
          <a:p>
            <a:pPr>
              <a:spcBef>
                <a:spcPts val="0"/>
              </a:spcBef>
            </a:pPr>
            <a:r>
              <a:rPr lang="fr-FR" kern="0" dirty="0"/>
              <a:t>Si vous souhaitez utiliser les deux systèmes, vous devez vous inscrire dans les deux.</a:t>
            </a:r>
          </a:p>
          <a:p>
            <a:pPr>
              <a:spcBef>
                <a:spcPts val="0"/>
              </a:spcBef>
            </a:pPr>
            <a:endParaRPr lang="fr-FR" kern="0" dirty="0"/>
          </a:p>
          <a:p>
            <a:pPr>
              <a:spcBef>
                <a:spcPts val="0"/>
              </a:spcBef>
            </a:pPr>
            <a:r>
              <a:rPr lang="fr-FR" kern="0" dirty="0"/>
              <a:t>Suivez le manuel jusqu'au bout !</a:t>
            </a:r>
            <a:endParaRPr lang="de-DE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4148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Ausbildungskonzept - </a:t>
            </a:r>
            <a:r>
              <a:rPr lang="fr-FR" dirty="0"/>
              <a:t>Concept de formation</a:t>
            </a:r>
            <a:br>
              <a:rPr lang="fr-FR" dirty="0"/>
            </a:b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6" name="Grafik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216" y="1052736"/>
            <a:ext cx="3528392" cy="50400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21" y="1772816"/>
            <a:ext cx="6447539" cy="3168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530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Ausbildungskonzept - </a:t>
            </a:r>
            <a:r>
              <a:rPr lang="fr-FR" dirty="0"/>
              <a:t>Concept de formation</a:t>
            </a:r>
            <a:br>
              <a:rPr lang="fr-FR" dirty="0"/>
            </a:b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1055440" y="1222375"/>
            <a:ext cx="5040560" cy="4896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2pPr>
            <a:lvl3pPr marL="72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3pPr>
            <a:lvl4pPr marL="108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4pPr>
            <a:lvl5pPr marL="144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5pPr>
            <a:lvl6pPr marL="26987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6pPr>
            <a:lvl7pPr marL="31559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7pPr>
            <a:lvl8pPr marL="36131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8pPr>
            <a:lvl9pPr marL="40703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CH" b="1" kern="0" dirty="0"/>
              <a:t>Zielsetzung</a:t>
            </a:r>
          </a:p>
          <a:p>
            <a:endParaRPr lang="de-CH" sz="1000" b="1" kern="0" dirty="0"/>
          </a:p>
          <a:p>
            <a:r>
              <a:rPr lang="de-CH" kern="0" dirty="0"/>
              <a:t>Die Einführung soll: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kern="0" dirty="0"/>
              <a:t>die Anwendungsvertreter befähigen, Expertenfunktionalitäten anzuwenden und weiterzuvermitteln;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kern="0" dirty="0"/>
              <a:t>den Point of </a:t>
            </a:r>
            <a:r>
              <a:rPr lang="de-CH" kern="0" dirty="0" err="1"/>
              <a:t>Contact</a:t>
            </a:r>
            <a:r>
              <a:rPr lang="de-CH" kern="0" dirty="0"/>
              <a:t> (POC) ermöglichen, das System anzuwenden sowie die Funktionalitäten auszubilden;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kern="0" dirty="0"/>
              <a:t>den Anwendungsnutzern ermöglichen die Funktionalitäten für ihre Anwendungen zu verstehen und anzuwenden.</a:t>
            </a:r>
          </a:p>
        </p:txBody>
      </p:sp>
      <p:sp>
        <p:nvSpPr>
          <p:cNvPr id="5" name="Inhaltsplatzhalter 1"/>
          <p:cNvSpPr txBox="1">
            <a:spLocks/>
          </p:cNvSpPr>
          <p:nvPr/>
        </p:nvSpPr>
        <p:spPr>
          <a:xfrm>
            <a:off x="6528048" y="1212398"/>
            <a:ext cx="5040560" cy="4896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2pPr>
            <a:lvl3pPr marL="72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3pPr>
            <a:lvl4pPr marL="108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4pPr>
            <a:lvl5pPr marL="144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5pPr>
            <a:lvl6pPr marL="26987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6pPr>
            <a:lvl7pPr marL="31559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7pPr>
            <a:lvl8pPr marL="36131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8pPr>
            <a:lvl9pPr marL="40703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b="1" kern="0" dirty="0"/>
              <a:t>Objectif</a:t>
            </a:r>
          </a:p>
          <a:p>
            <a:endParaRPr lang="fr-FR" sz="1000" b="1" kern="0" dirty="0"/>
          </a:p>
          <a:p>
            <a:r>
              <a:rPr lang="fr-FR" kern="0" dirty="0"/>
              <a:t>L'introduction vise à: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kern="0" dirty="0"/>
              <a:t>permettre aux représentants de l'application d'utiliser et de transmettre les fonctionnalités d'expert 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kern="0" dirty="0"/>
              <a:t>permettre aux </a:t>
            </a:r>
            <a:r>
              <a:rPr lang="de-CH" kern="0" dirty="0"/>
              <a:t>Point of </a:t>
            </a:r>
            <a:r>
              <a:rPr lang="de-CH" kern="0" dirty="0" err="1"/>
              <a:t>Contact</a:t>
            </a:r>
            <a:r>
              <a:rPr lang="de-CH" kern="0" dirty="0"/>
              <a:t> (POC) </a:t>
            </a:r>
            <a:r>
              <a:rPr lang="fr-FR" kern="0" dirty="0"/>
              <a:t>d'utiliser le système et de se former à ses fonctionnalités;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kern="0" dirty="0"/>
              <a:t>permettre aux utilisateurs de l'application de comprendre et d'utiliser les fonctionnalités pour leurs propres usages.</a:t>
            </a:r>
            <a:endParaRPr lang="de-DE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9758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1D9C41F-A17C-4F93-8E42-D86ADD7D4C70}"/>
              </a:ext>
            </a:extLst>
          </p:cNvPr>
          <p:cNvGrpSpPr/>
          <p:nvPr/>
        </p:nvGrpSpPr>
        <p:grpSpPr>
          <a:xfrm>
            <a:off x="3827748" y="3191535"/>
            <a:ext cx="4536504" cy="2923525"/>
            <a:chOff x="3827748" y="3191535"/>
            <a:chExt cx="4536504" cy="2923525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C91AB369-C0B5-4C04-B4DD-B6345BA05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75920" y="3705506"/>
              <a:ext cx="2034189" cy="866493"/>
            </a:xfrm>
            <a:prstGeom prst="rect">
              <a:avLst/>
            </a:prstGeom>
          </p:spPr>
        </p:pic>
        <p:pic>
          <p:nvPicPr>
            <p:cNvPr id="1026" name="Picture 2" descr="Teacher Stick Figure Images – Browse 1,839 Stock Photos, Vectors, and Video  | Adobe Stock">
              <a:extLst>
                <a:ext uri="{FF2B5EF4-FFF2-40B4-BE49-F238E27FC236}">
                  <a16:creationId xmlns:a16="http://schemas.microsoft.com/office/drawing/2014/main" id="{845C7537-5B8B-498F-B231-E2229135B5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42" t="9126" r="17722" b="2768"/>
            <a:stretch/>
          </p:blipFill>
          <p:spPr bwMode="auto">
            <a:xfrm>
              <a:off x="3827748" y="3191535"/>
              <a:ext cx="4536504" cy="292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Ausbildungskonzept - </a:t>
            </a:r>
            <a:r>
              <a:rPr lang="fr-FR" dirty="0"/>
              <a:t>Concept de formation</a:t>
            </a:r>
            <a:br>
              <a:rPr lang="fr-FR" dirty="0"/>
            </a:b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1055440" y="1222375"/>
            <a:ext cx="5040560" cy="4896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2pPr>
            <a:lvl3pPr marL="72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3pPr>
            <a:lvl4pPr marL="108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4pPr>
            <a:lvl5pPr marL="144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5pPr>
            <a:lvl6pPr marL="26987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6pPr>
            <a:lvl7pPr marL="31559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7pPr>
            <a:lvl8pPr marL="36131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8pPr>
            <a:lvl9pPr marL="40703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CH" b="1" kern="0" dirty="0"/>
              <a:t>POC</a:t>
            </a:r>
          </a:p>
          <a:p>
            <a:endParaRPr lang="de-CH" sz="1000" b="1" kern="0" dirty="0"/>
          </a:p>
          <a:p>
            <a:r>
              <a:rPr lang="de-CH" kern="0" dirty="0"/>
              <a:t>Dies sind durch die Anwendervertreter gewonnene Ausbilder (Trainer), welche in einer späteren Phase die Anwender ausbilden.</a:t>
            </a:r>
          </a:p>
        </p:txBody>
      </p:sp>
      <p:sp>
        <p:nvSpPr>
          <p:cNvPr id="5" name="Inhaltsplatzhalter 1"/>
          <p:cNvSpPr txBox="1">
            <a:spLocks/>
          </p:cNvSpPr>
          <p:nvPr/>
        </p:nvSpPr>
        <p:spPr>
          <a:xfrm>
            <a:off x="6528048" y="1196752"/>
            <a:ext cx="5040560" cy="4896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2pPr>
            <a:lvl3pPr marL="72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3pPr>
            <a:lvl4pPr marL="108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4pPr>
            <a:lvl5pPr marL="144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5pPr>
            <a:lvl6pPr marL="26987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6pPr>
            <a:lvl7pPr marL="31559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7pPr>
            <a:lvl8pPr marL="36131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8pPr>
            <a:lvl9pPr marL="40703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b="1" kern="0" dirty="0"/>
              <a:t>POC</a:t>
            </a:r>
          </a:p>
          <a:p>
            <a:endParaRPr lang="fr-FR" sz="1000" b="1" kern="0" dirty="0"/>
          </a:p>
          <a:p>
            <a:r>
              <a:rPr lang="fr-FR" kern="0" dirty="0"/>
              <a:t>Ce sont des instructeurs (formateurs) recrutés par les représentants de l'application, qui formeront les utilisateurs dans une phase ultérieure.</a:t>
            </a:r>
            <a:endParaRPr lang="de-DE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395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Ausbildungskonzept - </a:t>
            </a:r>
            <a:r>
              <a:rPr lang="fr-FR" dirty="0"/>
              <a:t>Concept de formation</a:t>
            </a:r>
            <a:br>
              <a:rPr lang="fr-FR" dirty="0"/>
            </a:b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1055440" y="990705"/>
            <a:ext cx="5040560" cy="364678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2pPr>
            <a:lvl3pPr marL="72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3pPr>
            <a:lvl4pPr marL="108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4pPr>
            <a:lvl5pPr marL="144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5pPr>
            <a:lvl6pPr marL="26987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6pPr>
            <a:lvl7pPr marL="31559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7pPr>
            <a:lvl8pPr marL="36131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8pPr>
            <a:lvl9pPr marL="40703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CH" b="1" kern="0" dirty="0"/>
              <a:t>Anforderungen an die Informatikmittel</a:t>
            </a:r>
          </a:p>
          <a:p>
            <a:endParaRPr lang="de-CH" sz="1050" b="1" kern="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Ein WLAN-fähiges Notebook oder ein Tablet mit Tastatur;</a:t>
            </a:r>
            <a:endParaRPr lang="de-CH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sz="2000" dirty="0"/>
              <a:t>Der Browser (Edge, Chrom, Firefox, Safari etc.) muss aktuell sein;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sz="2000" dirty="0"/>
              <a:t>Eine Textsoftware (z.B. WORD), eine Tabellenkalkulation (z.B. EXCEL) sowie ein PDF-Creator;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sz="2000" dirty="0"/>
              <a:t>Ein Verlängerungskabel und ein externer Monitor können das Arbeiten erleichtern.</a:t>
            </a:r>
          </a:p>
        </p:txBody>
      </p:sp>
      <p:sp>
        <p:nvSpPr>
          <p:cNvPr id="5" name="Inhaltsplatzhalter 1"/>
          <p:cNvSpPr txBox="1">
            <a:spLocks/>
          </p:cNvSpPr>
          <p:nvPr/>
        </p:nvSpPr>
        <p:spPr>
          <a:xfrm>
            <a:off x="6384032" y="980728"/>
            <a:ext cx="5544616" cy="394479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2pPr>
            <a:lvl3pPr marL="72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3pPr>
            <a:lvl4pPr marL="108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4pPr>
            <a:lvl5pPr marL="144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5pPr>
            <a:lvl6pPr marL="26987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6pPr>
            <a:lvl7pPr marL="31559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7pPr>
            <a:lvl8pPr marL="36131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8pPr>
            <a:lvl9pPr marL="40703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b="1" kern="0" dirty="0"/>
              <a:t>Exigences concernant de moyens informatique</a:t>
            </a:r>
          </a:p>
          <a:p>
            <a:pPr marL="342900" lvl="0" indent="-342900">
              <a:lnSpc>
                <a:spcPts val="13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de-CH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>
                <a:effectLst/>
                <a:ea typeface="Calibri" panose="020F0502020204030204" pitchFamily="34" charset="0"/>
              </a:rPr>
              <a:t>Un ordinateur portable compatible WLAN ou une tablette avec clavier;</a:t>
            </a:r>
            <a:endParaRPr lang="de-CH" sz="2000" dirty="0">
              <a:effectLst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>
                <a:effectLst/>
                <a:ea typeface="Calibri" panose="020F0502020204030204" pitchFamily="34" charset="0"/>
              </a:rPr>
              <a:t>Le navigateur (Edge, </a:t>
            </a:r>
            <a:r>
              <a:rPr lang="fr-CH" sz="2000" dirty="0" err="1">
                <a:effectLst/>
                <a:ea typeface="Calibri" panose="020F0502020204030204" pitchFamily="34" charset="0"/>
              </a:rPr>
              <a:t>Chrom</a:t>
            </a:r>
            <a:r>
              <a:rPr lang="fr-CH" sz="2000" dirty="0">
                <a:effectLst/>
                <a:ea typeface="Calibri" panose="020F0502020204030204" pitchFamily="34" charset="0"/>
              </a:rPr>
              <a:t>, Firefox, Safari, etc.) doit être à jour;</a:t>
            </a:r>
            <a:endParaRPr lang="de-CH" sz="2000" dirty="0">
              <a:effectLst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>
                <a:effectLst/>
                <a:ea typeface="Calibri" panose="020F0502020204030204" pitchFamily="34" charset="0"/>
              </a:rPr>
              <a:t>Un logiciel de traitement de texte (par ex. WORD), un tableur (par ex. </a:t>
            </a:r>
            <a:r>
              <a:rPr lang="de-CH" sz="2000" dirty="0">
                <a:effectLst/>
                <a:ea typeface="Calibri" panose="020F0502020204030204" pitchFamily="34" charset="0"/>
              </a:rPr>
              <a:t>EXCEL) </a:t>
            </a:r>
            <a:r>
              <a:rPr lang="de-CH" sz="2000" dirty="0" err="1">
                <a:effectLst/>
                <a:ea typeface="Calibri" panose="020F0502020204030204" pitchFamily="34" charset="0"/>
              </a:rPr>
              <a:t>ainsi</a:t>
            </a:r>
            <a:r>
              <a:rPr lang="de-CH" sz="2000" dirty="0">
                <a:effectLst/>
                <a:ea typeface="Calibri" panose="020F0502020204030204" pitchFamily="34" charset="0"/>
              </a:rPr>
              <a:t> </a:t>
            </a:r>
            <a:r>
              <a:rPr lang="de-CH" sz="2000" dirty="0" err="1">
                <a:effectLst/>
                <a:ea typeface="Calibri" panose="020F0502020204030204" pitchFamily="34" charset="0"/>
              </a:rPr>
              <a:t>qu'un</a:t>
            </a:r>
            <a:r>
              <a:rPr lang="de-CH" sz="2000" dirty="0">
                <a:effectLst/>
                <a:ea typeface="Calibri" panose="020F0502020204030204" pitchFamily="34" charset="0"/>
              </a:rPr>
              <a:t> </a:t>
            </a:r>
            <a:r>
              <a:rPr lang="de-CH" sz="2000" dirty="0" err="1">
                <a:effectLst/>
                <a:ea typeface="Calibri" panose="020F0502020204030204" pitchFamily="34" charset="0"/>
              </a:rPr>
              <a:t>créateur</a:t>
            </a:r>
            <a:r>
              <a:rPr lang="de-CH" sz="2000" dirty="0">
                <a:effectLst/>
                <a:ea typeface="Calibri" panose="020F0502020204030204" pitchFamily="34" charset="0"/>
              </a:rPr>
              <a:t> de PDF;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>
                <a:effectLst/>
                <a:ea typeface="Calibri" panose="020F0502020204030204" pitchFamily="34" charset="0"/>
              </a:rPr>
              <a:t>Une rallonge et un moniteur externe faciliteraient le travail.</a:t>
            </a:r>
            <a:endParaRPr lang="de-CH" sz="2000" dirty="0">
              <a:effectLst/>
              <a:ea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261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Ausbildungskonzept - </a:t>
            </a:r>
            <a:r>
              <a:rPr lang="fr-FR" dirty="0"/>
              <a:t>Concept de formation</a:t>
            </a:r>
            <a:br>
              <a:rPr lang="fr-FR" dirty="0"/>
            </a:b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89E1998B-B9B1-4D90-8678-27922EFD98F3}"/>
              </a:ext>
            </a:extLst>
          </p:cNvPr>
          <p:cNvGrpSpPr/>
          <p:nvPr/>
        </p:nvGrpSpPr>
        <p:grpSpPr>
          <a:xfrm>
            <a:off x="590363" y="1121794"/>
            <a:ext cx="11011274" cy="5117095"/>
            <a:chOff x="305743" y="1115897"/>
            <a:chExt cx="11011274" cy="5117095"/>
          </a:xfrm>
        </p:grpSpPr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78D26DB9-2502-4354-8803-C3B9B4AE8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9691" y="4941168"/>
              <a:ext cx="3026429" cy="1291824"/>
            </a:xfrm>
            <a:prstGeom prst="rect">
              <a:avLst/>
            </a:prstGeom>
          </p:spPr>
        </p:pic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4C7AE9C3-CE3F-4AC5-BE63-7F937B590139}"/>
                </a:ext>
              </a:extLst>
            </p:cNvPr>
            <p:cNvSpPr txBox="1"/>
            <p:nvPr/>
          </p:nvSpPr>
          <p:spPr>
            <a:xfrm>
              <a:off x="4596532" y="1115897"/>
              <a:ext cx="2016224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b="1" dirty="0"/>
                <a:t>Anfrage</a:t>
              </a:r>
            </a:p>
            <a:p>
              <a:pPr algn="ctr"/>
              <a:r>
                <a:rPr lang="de-CH" b="1" dirty="0"/>
                <a:t>Verein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80DB3CFF-5FF2-4D78-B672-C9D8E2422EB6}"/>
                </a:ext>
              </a:extLst>
            </p:cNvPr>
            <p:cNvSpPr txBox="1"/>
            <p:nvPr/>
          </p:nvSpPr>
          <p:spPr>
            <a:xfrm>
              <a:off x="7565880" y="2566645"/>
              <a:ext cx="2016224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b="1" dirty="0"/>
                <a:t>POC </a:t>
              </a:r>
            </a:p>
            <a:p>
              <a:pPr algn="ctr"/>
              <a:r>
                <a:rPr lang="de-CH" b="1" dirty="0"/>
                <a:t>KSV / UV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C8B2C352-FAA0-484F-98DF-BBFB70BD38F8}"/>
                </a:ext>
              </a:extLst>
            </p:cNvPr>
            <p:cNvSpPr txBox="1"/>
            <p:nvPr/>
          </p:nvSpPr>
          <p:spPr>
            <a:xfrm>
              <a:off x="1919536" y="5330345"/>
              <a:ext cx="2016224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b="1" dirty="0"/>
                <a:t>Hotline </a:t>
              </a:r>
            </a:p>
            <a:p>
              <a:pPr algn="ctr"/>
              <a:r>
                <a:rPr lang="de-CH" b="1" dirty="0"/>
                <a:t>SAT</a:t>
              </a:r>
            </a:p>
          </p:txBody>
        </p:sp>
        <p:sp>
          <p:nvSpPr>
            <p:cNvPr id="48" name="Flussdiagramm: Verzweigung 47">
              <a:extLst>
                <a:ext uri="{FF2B5EF4-FFF2-40B4-BE49-F238E27FC236}">
                  <a16:creationId xmlns:a16="http://schemas.microsoft.com/office/drawing/2014/main" id="{E72BEFE2-36A7-42C6-9BA3-23698B743484}"/>
                </a:ext>
              </a:extLst>
            </p:cNvPr>
            <p:cNvSpPr/>
            <p:nvPr/>
          </p:nvSpPr>
          <p:spPr>
            <a:xfrm>
              <a:off x="4596532" y="2276872"/>
              <a:ext cx="2016224" cy="1224136"/>
            </a:xfrm>
            <a:prstGeom prst="flowChartDecisi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b="1" dirty="0">
                  <a:solidFill>
                    <a:schemeClr val="tx1"/>
                  </a:solidFill>
                </a:rPr>
                <a:t>Betrifft SSV</a:t>
              </a: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0C1BB729-F8C7-459F-AF7E-E7EB652F87D8}"/>
                </a:ext>
              </a:extLst>
            </p:cNvPr>
            <p:cNvSpPr txBox="1"/>
            <p:nvPr/>
          </p:nvSpPr>
          <p:spPr>
            <a:xfrm>
              <a:off x="6528048" y="2339588"/>
              <a:ext cx="851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b="1" dirty="0"/>
                <a:t>JA</a:t>
              </a:r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05C65A18-1F1E-4D4E-A6F3-73CF3F4CE18D}"/>
                </a:ext>
              </a:extLst>
            </p:cNvPr>
            <p:cNvSpPr txBox="1"/>
            <p:nvPr/>
          </p:nvSpPr>
          <p:spPr>
            <a:xfrm>
              <a:off x="4064982" y="2213139"/>
              <a:ext cx="851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/>
                <a:t>NEIN</a:t>
              </a:r>
            </a:p>
          </p:txBody>
        </p:sp>
        <p:cxnSp>
          <p:nvCxnSpPr>
            <p:cNvPr id="55" name="Gerade Verbindung mit Pfeil 54">
              <a:extLst>
                <a:ext uri="{FF2B5EF4-FFF2-40B4-BE49-F238E27FC236}">
                  <a16:creationId xmlns:a16="http://schemas.microsoft.com/office/drawing/2014/main" id="{1BFB86B5-3625-4060-B91B-5AEB8661C9E2}"/>
                </a:ext>
              </a:extLst>
            </p:cNvPr>
            <p:cNvCxnSpPr>
              <a:cxnSpLocks/>
              <a:stCxn id="69" idx="2"/>
              <a:endCxn id="45" idx="0"/>
            </p:cNvCxnSpPr>
            <p:nvPr/>
          </p:nvCxnSpPr>
          <p:spPr>
            <a:xfrm>
              <a:off x="2927648" y="4797152"/>
              <a:ext cx="0" cy="53319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CD2875B1-884A-4462-B63C-362AA5B81BDB}"/>
                </a:ext>
              </a:extLst>
            </p:cNvPr>
            <p:cNvSpPr txBox="1"/>
            <p:nvPr/>
          </p:nvSpPr>
          <p:spPr>
            <a:xfrm rot="16200000">
              <a:off x="-895225" y="3134519"/>
              <a:ext cx="2863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CH" sz="1200" b="1" dirty="0"/>
                <a:t>Antwort an Verein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CH" sz="1200" b="1" dirty="0"/>
                <a:t>cc: POC Präsident / Mitglied SK</a:t>
              </a:r>
            </a:p>
          </p:txBody>
        </p:sp>
        <p:sp>
          <p:nvSpPr>
            <p:cNvPr id="65" name="Rechteck 64">
              <a:extLst>
                <a:ext uri="{FF2B5EF4-FFF2-40B4-BE49-F238E27FC236}">
                  <a16:creationId xmlns:a16="http://schemas.microsoft.com/office/drawing/2014/main" id="{C90A137B-DD09-458C-B0F3-F8005542A869}"/>
                </a:ext>
              </a:extLst>
            </p:cNvPr>
            <p:cNvSpPr/>
            <p:nvPr/>
          </p:nvSpPr>
          <p:spPr bwMode="auto">
            <a:xfrm>
              <a:off x="4231100" y="3985319"/>
              <a:ext cx="287301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1200"/>
                </a:spcBef>
                <a:defRPr/>
              </a:pPr>
              <a:r>
                <a:rPr lang="fr-FR" sz="1600" b="1" kern="0" dirty="0">
                  <a:solidFill>
                    <a:srgbClr val="C00000"/>
                  </a:solidFill>
                  <a:latin typeface="+mn-lt"/>
                </a:rPr>
                <a:t>Der </a:t>
              </a:r>
              <a:r>
                <a:rPr lang="fr-FR" sz="1600" b="1" kern="0" dirty="0" err="1">
                  <a:solidFill>
                    <a:srgbClr val="C00000"/>
                  </a:solidFill>
                  <a:latin typeface="+mn-lt"/>
                </a:rPr>
                <a:t>Dienstweg</a:t>
              </a:r>
              <a:r>
                <a:rPr lang="fr-FR" sz="1600" b="1" kern="0" dirty="0">
                  <a:solidFill>
                    <a:srgbClr val="C00000"/>
                  </a:solidFill>
                  <a:latin typeface="+mn-lt"/>
                </a:rPr>
                <a:t> </a:t>
              </a:r>
              <a:r>
                <a:rPr lang="fr-FR" sz="1600" b="1" kern="0" dirty="0" err="1">
                  <a:solidFill>
                    <a:srgbClr val="C00000"/>
                  </a:solidFill>
                  <a:latin typeface="+mn-lt"/>
                </a:rPr>
                <a:t>ist</a:t>
              </a:r>
              <a:r>
                <a:rPr lang="fr-FR" sz="1600" b="1" kern="0" dirty="0">
                  <a:solidFill>
                    <a:srgbClr val="C00000"/>
                  </a:solidFill>
                  <a:latin typeface="+mn-lt"/>
                </a:rPr>
                <a:t> </a:t>
              </a:r>
              <a:r>
                <a:rPr lang="fr-FR" sz="1600" b="1" kern="0" dirty="0" err="1">
                  <a:solidFill>
                    <a:srgbClr val="C00000"/>
                  </a:solidFill>
                  <a:latin typeface="+mn-lt"/>
                </a:rPr>
                <a:t>einzuhalten</a:t>
              </a:r>
              <a:r>
                <a:rPr lang="fr-FR" sz="1600" b="1" kern="0" dirty="0">
                  <a:solidFill>
                    <a:srgbClr val="C00000"/>
                  </a:solidFill>
                  <a:latin typeface="+mn-lt"/>
                </a:rPr>
                <a:t>!</a:t>
              </a:r>
            </a:p>
          </p:txBody>
        </p:sp>
        <p:cxnSp>
          <p:nvCxnSpPr>
            <p:cNvPr id="66" name="Gerade Verbindung mit Pfeil 65">
              <a:extLst>
                <a:ext uri="{FF2B5EF4-FFF2-40B4-BE49-F238E27FC236}">
                  <a16:creationId xmlns:a16="http://schemas.microsoft.com/office/drawing/2014/main" id="{FADA1611-AFC2-4276-8D8A-CA08123062C1}"/>
                </a:ext>
              </a:extLst>
            </p:cNvPr>
            <p:cNvCxnSpPr>
              <a:stCxn id="48" idx="3"/>
              <a:endCxn id="44" idx="1"/>
            </p:cNvCxnSpPr>
            <p:nvPr/>
          </p:nvCxnSpPr>
          <p:spPr>
            <a:xfrm>
              <a:off x="6612756" y="2888940"/>
              <a:ext cx="953124" cy="87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mit Pfeil 66">
              <a:extLst>
                <a:ext uri="{FF2B5EF4-FFF2-40B4-BE49-F238E27FC236}">
                  <a16:creationId xmlns:a16="http://schemas.microsoft.com/office/drawing/2014/main" id="{79AFA0DF-5027-4AF1-9738-FA7F291F2597}"/>
                </a:ext>
              </a:extLst>
            </p:cNvPr>
            <p:cNvCxnSpPr>
              <a:stCxn id="43" idx="2"/>
              <a:endCxn id="48" idx="0"/>
            </p:cNvCxnSpPr>
            <p:nvPr/>
          </p:nvCxnSpPr>
          <p:spPr>
            <a:xfrm>
              <a:off x="5604644" y="1762228"/>
              <a:ext cx="0" cy="51464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mit Pfeil 67">
              <a:extLst>
                <a:ext uri="{FF2B5EF4-FFF2-40B4-BE49-F238E27FC236}">
                  <a16:creationId xmlns:a16="http://schemas.microsoft.com/office/drawing/2014/main" id="{CEB390F2-4CD0-4DC2-B605-8C79C65AFD6B}"/>
                </a:ext>
              </a:extLst>
            </p:cNvPr>
            <p:cNvCxnSpPr>
              <a:stCxn id="48" idx="1"/>
              <a:endCxn id="92" idx="3"/>
            </p:cNvCxnSpPr>
            <p:nvPr/>
          </p:nvCxnSpPr>
          <p:spPr>
            <a:xfrm flipH="1" flipV="1">
              <a:off x="3935760" y="2888070"/>
              <a:ext cx="660772" cy="8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lussdiagramm: Verzweigung 68">
              <a:extLst>
                <a:ext uri="{FF2B5EF4-FFF2-40B4-BE49-F238E27FC236}">
                  <a16:creationId xmlns:a16="http://schemas.microsoft.com/office/drawing/2014/main" id="{6C5EA13F-D371-4A7F-B204-BDC225F810A1}"/>
                </a:ext>
              </a:extLst>
            </p:cNvPr>
            <p:cNvSpPr/>
            <p:nvPr/>
          </p:nvSpPr>
          <p:spPr>
            <a:xfrm>
              <a:off x="1919536" y="3573016"/>
              <a:ext cx="2016224" cy="1224136"/>
            </a:xfrm>
            <a:prstGeom prst="flowChartDecisi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b="1" dirty="0">
                  <a:solidFill>
                    <a:schemeClr val="tx1"/>
                  </a:solidFill>
                </a:rPr>
                <a:t>Frage </a:t>
              </a:r>
              <a:r>
                <a:rPr lang="de-CH" b="1" dirty="0" err="1">
                  <a:solidFill>
                    <a:schemeClr val="tx1"/>
                  </a:solidFill>
                </a:rPr>
                <a:t>beant</a:t>
              </a:r>
              <a:r>
                <a:rPr lang="de-CH" b="1" dirty="0">
                  <a:solidFill>
                    <a:schemeClr val="tx1"/>
                  </a:solidFill>
                </a:rPr>
                <a:t>-wortet</a:t>
              </a:r>
            </a:p>
          </p:txBody>
        </p: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10F473EF-73EF-40C5-A4ED-83378080A7A6}"/>
                </a:ext>
              </a:extLst>
            </p:cNvPr>
            <p:cNvSpPr txBox="1"/>
            <p:nvPr/>
          </p:nvSpPr>
          <p:spPr>
            <a:xfrm>
              <a:off x="852116" y="2699628"/>
              <a:ext cx="851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b="1" dirty="0"/>
                <a:t>JA</a:t>
              </a:r>
            </a:p>
          </p:txBody>
        </p:sp>
        <p:cxnSp>
          <p:nvCxnSpPr>
            <p:cNvPr id="71" name="Verbinder: gewinkelt 70">
              <a:extLst>
                <a:ext uri="{FF2B5EF4-FFF2-40B4-BE49-F238E27FC236}">
                  <a16:creationId xmlns:a16="http://schemas.microsoft.com/office/drawing/2014/main" id="{436F08BE-635A-4019-8BCA-10DF1D2BEBED}"/>
                </a:ext>
              </a:extLst>
            </p:cNvPr>
            <p:cNvCxnSpPr>
              <a:cxnSpLocks/>
              <a:stCxn id="69" idx="1"/>
              <a:endCxn id="43" idx="1"/>
            </p:cNvCxnSpPr>
            <p:nvPr/>
          </p:nvCxnSpPr>
          <p:spPr>
            <a:xfrm rot="10800000" flipH="1">
              <a:off x="1919536" y="1439064"/>
              <a:ext cx="2676996" cy="2746021"/>
            </a:xfrm>
            <a:prstGeom prst="bentConnector3">
              <a:avLst>
                <a:gd name="adj1" fmla="val -8539"/>
              </a:avLst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44BECF69-F242-4C4E-BAD1-EB3102FF97DF}"/>
                </a:ext>
              </a:extLst>
            </p:cNvPr>
            <p:cNvSpPr txBox="1"/>
            <p:nvPr/>
          </p:nvSpPr>
          <p:spPr>
            <a:xfrm>
              <a:off x="3213586" y="4805440"/>
              <a:ext cx="851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/>
                <a:t>NEIN</a:t>
              </a:r>
            </a:p>
          </p:txBody>
        </p:sp>
        <p:cxnSp>
          <p:nvCxnSpPr>
            <p:cNvPr id="73" name="Gerade Verbindung mit Pfeil 72">
              <a:extLst>
                <a:ext uri="{FF2B5EF4-FFF2-40B4-BE49-F238E27FC236}">
                  <a16:creationId xmlns:a16="http://schemas.microsoft.com/office/drawing/2014/main" id="{39AE775E-F3F7-44FD-9BCA-CD328F90619C}"/>
                </a:ext>
              </a:extLst>
            </p:cNvPr>
            <p:cNvCxnSpPr>
              <a:cxnSpLocks/>
              <a:stCxn id="74" idx="2"/>
              <a:endCxn id="87" idx="0"/>
            </p:cNvCxnSpPr>
            <p:nvPr/>
          </p:nvCxnSpPr>
          <p:spPr>
            <a:xfrm>
              <a:off x="8579318" y="4797152"/>
              <a:ext cx="0" cy="53319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Flussdiagramm: Verzweigung 73">
              <a:extLst>
                <a:ext uri="{FF2B5EF4-FFF2-40B4-BE49-F238E27FC236}">
                  <a16:creationId xmlns:a16="http://schemas.microsoft.com/office/drawing/2014/main" id="{4723C6B5-EF0F-4D80-B8F0-2BCA866A56CB}"/>
                </a:ext>
              </a:extLst>
            </p:cNvPr>
            <p:cNvSpPr/>
            <p:nvPr/>
          </p:nvSpPr>
          <p:spPr>
            <a:xfrm>
              <a:off x="7571206" y="3573016"/>
              <a:ext cx="2016224" cy="1224136"/>
            </a:xfrm>
            <a:prstGeom prst="flowChartDecisi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b="1" dirty="0">
                  <a:solidFill>
                    <a:schemeClr val="tx1"/>
                  </a:solidFill>
                </a:rPr>
                <a:t>Frage </a:t>
              </a:r>
              <a:r>
                <a:rPr lang="de-CH" b="1" dirty="0" err="1">
                  <a:solidFill>
                    <a:schemeClr val="tx1"/>
                  </a:solidFill>
                </a:rPr>
                <a:t>beant</a:t>
              </a:r>
              <a:r>
                <a:rPr lang="de-CH" b="1" dirty="0">
                  <a:solidFill>
                    <a:schemeClr val="tx1"/>
                  </a:solidFill>
                </a:rPr>
                <a:t>-wortet</a:t>
              </a:r>
            </a:p>
          </p:txBody>
        </p:sp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DA009D3F-D455-4F22-8106-7522C6E7129B}"/>
                </a:ext>
              </a:extLst>
            </p:cNvPr>
            <p:cNvSpPr txBox="1"/>
            <p:nvPr/>
          </p:nvSpPr>
          <p:spPr>
            <a:xfrm>
              <a:off x="8865256" y="4805440"/>
              <a:ext cx="851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/>
                <a:t>NEIN</a:t>
              </a:r>
            </a:p>
          </p:txBody>
        </p:sp>
        <p:cxnSp>
          <p:nvCxnSpPr>
            <p:cNvPr id="76" name="Gerade Verbindung mit Pfeil 75">
              <a:extLst>
                <a:ext uri="{FF2B5EF4-FFF2-40B4-BE49-F238E27FC236}">
                  <a16:creationId xmlns:a16="http://schemas.microsoft.com/office/drawing/2014/main" id="{1CF42268-DBC5-44A9-A8FB-616E804FEEB2}"/>
                </a:ext>
              </a:extLst>
            </p:cNvPr>
            <p:cNvCxnSpPr>
              <a:cxnSpLocks/>
              <a:stCxn id="44" idx="2"/>
              <a:endCxn id="74" idx="0"/>
            </p:cNvCxnSpPr>
            <p:nvPr/>
          </p:nvCxnSpPr>
          <p:spPr>
            <a:xfrm>
              <a:off x="8573992" y="3212976"/>
              <a:ext cx="5326" cy="3600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mit Pfeil 76">
              <a:extLst>
                <a:ext uri="{FF2B5EF4-FFF2-40B4-BE49-F238E27FC236}">
                  <a16:creationId xmlns:a16="http://schemas.microsoft.com/office/drawing/2014/main" id="{4460FA06-93EF-47B4-A047-006DD7025A70}"/>
                </a:ext>
              </a:extLst>
            </p:cNvPr>
            <p:cNvCxnSpPr>
              <a:stCxn id="92" idx="2"/>
              <a:endCxn id="69" idx="0"/>
            </p:cNvCxnSpPr>
            <p:nvPr/>
          </p:nvCxnSpPr>
          <p:spPr>
            <a:xfrm>
              <a:off x="2927648" y="3211235"/>
              <a:ext cx="0" cy="36178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2EE9E52E-15A1-4F48-ABD9-1FFAF6576121}"/>
                </a:ext>
              </a:extLst>
            </p:cNvPr>
            <p:cNvSpPr txBox="1"/>
            <p:nvPr/>
          </p:nvSpPr>
          <p:spPr>
            <a:xfrm>
              <a:off x="9716652" y="2669123"/>
              <a:ext cx="851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b="1" dirty="0"/>
                <a:t>JA</a:t>
              </a:r>
            </a:p>
          </p:txBody>
        </p:sp>
        <p:cxnSp>
          <p:nvCxnSpPr>
            <p:cNvPr id="79" name="Verbinder: gewinkelt 78">
              <a:extLst>
                <a:ext uri="{FF2B5EF4-FFF2-40B4-BE49-F238E27FC236}">
                  <a16:creationId xmlns:a16="http://schemas.microsoft.com/office/drawing/2014/main" id="{2B92483F-C6BD-4871-9BDE-227F0ACD4A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00056" y="1439063"/>
              <a:ext cx="2974674" cy="2746021"/>
            </a:xfrm>
            <a:prstGeom prst="bentConnector3">
              <a:avLst>
                <a:gd name="adj1" fmla="val -8879"/>
              </a:avLst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0" name="Grafik 79">
              <a:extLst>
                <a:ext uri="{FF2B5EF4-FFF2-40B4-BE49-F238E27FC236}">
                  <a16:creationId xmlns:a16="http://schemas.microsoft.com/office/drawing/2014/main" id="{35429C9D-9510-49BB-A6D0-726A38290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37624" y="1614907"/>
              <a:ext cx="762963" cy="775895"/>
            </a:xfrm>
            <a:prstGeom prst="rect">
              <a:avLst/>
            </a:prstGeom>
          </p:spPr>
        </p:pic>
        <p:pic>
          <p:nvPicPr>
            <p:cNvPr id="81" name="Grafik 80">
              <a:extLst>
                <a:ext uri="{FF2B5EF4-FFF2-40B4-BE49-F238E27FC236}">
                  <a16:creationId xmlns:a16="http://schemas.microsoft.com/office/drawing/2014/main" id="{B33544B2-53F2-4DC6-8940-1C5F282CC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04570" y="1595407"/>
              <a:ext cx="596314" cy="824901"/>
            </a:xfrm>
            <a:prstGeom prst="rect">
              <a:avLst/>
            </a:prstGeom>
          </p:spPr>
        </p:pic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A5B6E89F-DF8F-4DB8-93D3-6CE4AB18EDC6}"/>
                </a:ext>
              </a:extLst>
            </p:cNvPr>
            <p:cNvSpPr txBox="1"/>
            <p:nvPr/>
          </p:nvSpPr>
          <p:spPr>
            <a:xfrm rot="16200000">
              <a:off x="9951200" y="2980402"/>
              <a:ext cx="22699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CH" sz="1200" b="1" dirty="0"/>
                <a:t>Antwort an Verein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CH" sz="1200" b="1" dirty="0"/>
                <a:t>cc: POC KSV / UV</a:t>
              </a:r>
            </a:p>
          </p:txBody>
        </p:sp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CE42D887-C6AA-49A0-A6A2-68D19E981E54}"/>
                </a:ext>
              </a:extLst>
            </p:cNvPr>
            <p:cNvGrpSpPr/>
            <p:nvPr/>
          </p:nvGrpSpPr>
          <p:grpSpPr>
            <a:xfrm>
              <a:off x="983432" y="1439062"/>
              <a:ext cx="2952328" cy="4214449"/>
              <a:chOff x="983432" y="1439062"/>
              <a:chExt cx="2952328" cy="4214449"/>
            </a:xfrm>
          </p:grpSpPr>
          <p:sp>
            <p:nvSpPr>
              <p:cNvPr id="92" name="Textfeld 91">
                <a:extLst>
                  <a:ext uri="{FF2B5EF4-FFF2-40B4-BE49-F238E27FC236}">
                    <a16:creationId xmlns:a16="http://schemas.microsoft.com/office/drawing/2014/main" id="{4D902984-9592-4C58-BB91-93CF7A0CB98B}"/>
                  </a:ext>
                </a:extLst>
              </p:cNvPr>
              <p:cNvSpPr txBox="1"/>
              <p:nvPr/>
            </p:nvSpPr>
            <p:spPr>
              <a:xfrm>
                <a:off x="1919536" y="2564904"/>
                <a:ext cx="2016224" cy="64633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tailEnd w="lg" len="lg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b="1" dirty="0"/>
                  <a:t>POC Präsident / Mitglied SK</a:t>
                </a:r>
              </a:p>
            </p:txBody>
          </p:sp>
          <p:cxnSp>
            <p:nvCxnSpPr>
              <p:cNvPr id="93" name="Gerader Verbinder 92">
                <a:extLst>
                  <a:ext uri="{FF2B5EF4-FFF2-40B4-BE49-F238E27FC236}">
                    <a16:creationId xmlns:a16="http://schemas.microsoft.com/office/drawing/2014/main" id="{B7A9AA85-E13F-4C92-91E1-33CBCFBC9A24}"/>
                  </a:ext>
                </a:extLst>
              </p:cNvPr>
              <p:cNvCxnSpPr>
                <a:cxnSpLocks/>
                <a:stCxn id="45" idx="1"/>
              </p:cNvCxnSpPr>
              <p:nvPr/>
            </p:nvCxnSpPr>
            <p:spPr>
              <a:xfrm flipH="1" flipV="1">
                <a:off x="983432" y="5653510"/>
                <a:ext cx="941430" cy="1"/>
              </a:xfrm>
              <a:prstGeom prst="line">
                <a:avLst/>
              </a:prstGeom>
              <a:ln w="28575" cap="sq">
                <a:tailEnd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7A93A523-6D50-4224-B2E5-F93A09782DBB}"/>
                  </a:ext>
                </a:extLst>
              </p:cNvPr>
              <p:cNvCxnSpPr/>
              <p:nvPr/>
            </p:nvCxnSpPr>
            <p:spPr>
              <a:xfrm flipV="1">
                <a:off x="983432" y="1439062"/>
                <a:ext cx="0" cy="4214448"/>
              </a:xfrm>
              <a:prstGeom prst="line">
                <a:avLst/>
              </a:prstGeom>
              <a:ln w="28575">
                <a:tailEnd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Gerade Verbindung mit Pfeil 94">
                <a:extLst>
                  <a:ext uri="{FF2B5EF4-FFF2-40B4-BE49-F238E27FC236}">
                    <a16:creationId xmlns:a16="http://schemas.microsoft.com/office/drawing/2014/main" id="{D1783E22-C37D-4AC8-A243-523A1A49696A}"/>
                  </a:ext>
                </a:extLst>
              </p:cNvPr>
              <p:cNvCxnSpPr/>
              <p:nvPr/>
            </p:nvCxnSpPr>
            <p:spPr>
              <a:xfrm>
                <a:off x="983432" y="1439062"/>
                <a:ext cx="706073" cy="0"/>
              </a:xfrm>
              <a:prstGeom prst="straightConnector1">
                <a:avLst/>
              </a:prstGeom>
              <a:ln w="28575" cap="sq"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uppieren 85">
              <a:extLst>
                <a:ext uri="{FF2B5EF4-FFF2-40B4-BE49-F238E27FC236}">
                  <a16:creationId xmlns:a16="http://schemas.microsoft.com/office/drawing/2014/main" id="{4CA05825-2798-49DC-B300-F2A224D21515}"/>
                </a:ext>
              </a:extLst>
            </p:cNvPr>
            <p:cNvGrpSpPr/>
            <p:nvPr/>
          </p:nvGrpSpPr>
          <p:grpSpPr>
            <a:xfrm flipH="1">
              <a:off x="9587432" y="1439062"/>
              <a:ext cx="1057769" cy="4214449"/>
              <a:chOff x="1055438" y="1439062"/>
              <a:chExt cx="826876" cy="4214449"/>
            </a:xfrm>
          </p:grpSpPr>
          <p:cxnSp>
            <p:nvCxnSpPr>
              <p:cNvPr id="88" name="Gerader Verbinder 87">
                <a:extLst>
                  <a:ext uri="{FF2B5EF4-FFF2-40B4-BE49-F238E27FC236}">
                    <a16:creationId xmlns:a16="http://schemas.microsoft.com/office/drawing/2014/main" id="{8495A632-C189-46A2-A121-32DB4388E4E8}"/>
                  </a:ext>
                </a:extLst>
              </p:cNvPr>
              <p:cNvCxnSpPr>
                <a:cxnSpLocks/>
                <a:stCxn id="87" idx="3"/>
              </p:cNvCxnSpPr>
              <p:nvPr/>
            </p:nvCxnSpPr>
            <p:spPr>
              <a:xfrm flipH="1">
                <a:off x="1055440" y="5653511"/>
                <a:ext cx="826874" cy="0"/>
              </a:xfrm>
              <a:prstGeom prst="line">
                <a:avLst/>
              </a:prstGeom>
              <a:ln w="28575" cap="sq">
                <a:tailEnd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Gerader Verbinder 89">
                <a:extLst>
                  <a:ext uri="{FF2B5EF4-FFF2-40B4-BE49-F238E27FC236}">
                    <a16:creationId xmlns:a16="http://schemas.microsoft.com/office/drawing/2014/main" id="{CC706C00-9B92-4D16-BAB5-899F0BD4673B}"/>
                  </a:ext>
                </a:extLst>
              </p:cNvPr>
              <p:cNvCxnSpPr/>
              <p:nvPr/>
            </p:nvCxnSpPr>
            <p:spPr>
              <a:xfrm flipV="1">
                <a:off x="1055440" y="1439062"/>
                <a:ext cx="0" cy="4214448"/>
              </a:xfrm>
              <a:prstGeom prst="line">
                <a:avLst/>
              </a:prstGeom>
              <a:ln w="28575" cap="flat">
                <a:tailEnd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Gerade Verbindung mit Pfeil 90">
                <a:extLst>
                  <a:ext uri="{FF2B5EF4-FFF2-40B4-BE49-F238E27FC236}">
                    <a16:creationId xmlns:a16="http://schemas.microsoft.com/office/drawing/2014/main" id="{9F26E33F-6AB1-4FD2-82E9-2DEF0AC142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5438" y="1439062"/>
                <a:ext cx="629113" cy="0"/>
              </a:xfrm>
              <a:prstGeom prst="straightConnector1">
                <a:avLst/>
              </a:prstGeom>
              <a:ln w="28575" cap="sq"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7" name="Textfeld 86">
              <a:extLst>
                <a:ext uri="{FF2B5EF4-FFF2-40B4-BE49-F238E27FC236}">
                  <a16:creationId xmlns:a16="http://schemas.microsoft.com/office/drawing/2014/main" id="{864B67BA-B295-4A52-AB7F-5E1B053B1FF8}"/>
                </a:ext>
              </a:extLst>
            </p:cNvPr>
            <p:cNvSpPr txBox="1"/>
            <p:nvPr/>
          </p:nvSpPr>
          <p:spPr>
            <a:xfrm>
              <a:off x="7571206" y="5330345"/>
              <a:ext cx="2016224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b="1" dirty="0"/>
                <a:t>Hotline </a:t>
              </a:r>
            </a:p>
            <a:p>
              <a:pPr algn="ctr"/>
              <a:r>
                <a:rPr lang="de-CH" b="1" dirty="0"/>
                <a:t>SSV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4003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Ausbildungskonzept - </a:t>
            </a:r>
            <a:r>
              <a:rPr lang="fr-FR" dirty="0"/>
              <a:t>Concept de formation</a:t>
            </a:r>
            <a:br>
              <a:rPr lang="fr-FR" dirty="0"/>
            </a:b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175997" y="1268760"/>
            <a:ext cx="44407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/>
              <a:t>Die Hotline ist </a:t>
            </a:r>
            <a:r>
              <a:rPr lang="de-CH" sz="2000" b="1" dirty="0"/>
              <a:t>ausschliesslich</a:t>
            </a:r>
            <a:r>
              <a:rPr lang="de-CH" sz="2000" dirty="0"/>
              <a:t> für Anliegen, welche das SAT betreffen. </a:t>
            </a:r>
          </a:p>
          <a:p>
            <a:r>
              <a:rPr lang="de-CH" sz="2000" dirty="0"/>
              <a:t>Die </a:t>
            </a:r>
            <a:r>
              <a:rPr lang="de-CH" sz="2000" b="1" dirty="0"/>
              <a:t>Kontaktaufnahmen</a:t>
            </a:r>
            <a:r>
              <a:rPr lang="de-CH" sz="2000" dirty="0"/>
              <a:t> erfolgt </a:t>
            </a:r>
            <a:r>
              <a:rPr lang="de-CH" sz="2000" b="1" dirty="0"/>
              <a:t>über den POC </a:t>
            </a:r>
            <a:r>
              <a:rPr lang="de-CH" sz="2000" b="1" dirty="0" err="1"/>
              <a:t>SaD</a:t>
            </a:r>
            <a:r>
              <a:rPr lang="de-CH" sz="2000" b="1" dirty="0"/>
              <a:t>.</a:t>
            </a:r>
          </a:p>
          <a:p>
            <a:endParaRPr lang="de-CH" sz="2000" dirty="0"/>
          </a:p>
          <a:p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hotline est </a:t>
            </a:r>
            <a:r>
              <a:rPr lang="fr-F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exclusivement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réservée aux demandes concernant le 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</a:rPr>
              <a:t>tir hors du service (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</a:rPr>
              <a:t>ths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r>
              <a:rPr lang="fr-FR" sz="2000" dirty="0"/>
              <a:t>Les </a:t>
            </a:r>
            <a:r>
              <a:rPr lang="fr-FR" sz="2000" b="1" dirty="0"/>
              <a:t>prises de contact </a:t>
            </a:r>
            <a:r>
              <a:rPr lang="fr-FR" sz="2000" dirty="0"/>
              <a:t>se font par le </a:t>
            </a:r>
            <a:r>
              <a:rPr lang="fr-FR" sz="2000" b="1" dirty="0"/>
              <a:t>POC </a:t>
            </a:r>
            <a:r>
              <a:rPr lang="fr-FR" sz="2000" b="1" dirty="0" err="1"/>
              <a:t>ths</a:t>
            </a:r>
            <a:r>
              <a:rPr lang="fr-FR" sz="2000" b="1" dirty="0"/>
              <a:t>.</a:t>
            </a:r>
            <a:endParaRPr lang="de-CH" sz="20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31A89CA-8D99-4D9C-A21B-B6379C79FC2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322134" y="1556792"/>
            <a:ext cx="5732145" cy="223139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C6A5230-C64D-4BC6-A8EB-A9AFD78FA486}"/>
              </a:ext>
            </a:extLst>
          </p:cNvPr>
          <p:cNvSpPr txBox="1"/>
          <p:nvPr/>
        </p:nvSpPr>
        <p:spPr>
          <a:xfrm>
            <a:off x="1322134" y="4364810"/>
            <a:ext cx="3919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>
                <a:hlinkClick r:id="rId5"/>
              </a:rPr>
              <a:t>sat-admin@vtg.admin.ch</a:t>
            </a:r>
            <a:r>
              <a:rPr lang="de-CH" sz="2400" b="1" dirty="0"/>
              <a:t> </a:t>
            </a:r>
          </a:p>
          <a:p>
            <a:pPr algn="ctr"/>
            <a:r>
              <a:rPr lang="de-CH" sz="2400" b="1" dirty="0"/>
              <a:t>+41 58 488 98 51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5216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Ausbildungskonzept - </a:t>
            </a:r>
            <a:r>
              <a:rPr lang="fr-FR" dirty="0"/>
              <a:t>Concept de formation</a:t>
            </a:r>
            <a:br>
              <a:rPr lang="fr-FR" dirty="0"/>
            </a:b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1031540" y="1278737"/>
            <a:ext cx="5280484" cy="294235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2pPr>
            <a:lvl3pPr marL="72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3pPr>
            <a:lvl4pPr marL="108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4pPr>
            <a:lvl5pPr marL="144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5pPr>
            <a:lvl6pPr marL="26987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6pPr>
            <a:lvl7pPr marL="31559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7pPr>
            <a:lvl8pPr marL="36131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8pPr>
            <a:lvl9pPr marL="40703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CH" b="1" kern="0" dirty="0"/>
              <a:t>Einführung der POC </a:t>
            </a:r>
            <a:r>
              <a:rPr lang="de-CH" b="1" kern="0" dirty="0" err="1"/>
              <a:t>SaD</a:t>
            </a:r>
            <a:r>
              <a:rPr lang="de-CH" b="1" kern="0" dirty="0"/>
              <a:t>/SSV deutsch</a:t>
            </a:r>
          </a:p>
          <a:p>
            <a:r>
              <a:rPr lang="de-CH" b="1" kern="0" dirty="0"/>
              <a:t>(</a:t>
            </a:r>
            <a:r>
              <a:rPr lang="de-CH" b="1" kern="0" dirty="0" err="1"/>
              <a:t>SaD</a:t>
            </a:r>
            <a:r>
              <a:rPr lang="de-CH" b="1" kern="0" dirty="0"/>
              <a:t>: 0800-1200 / SSV: 1300-1700)</a:t>
            </a:r>
            <a:br>
              <a:rPr lang="de-CH" b="1" kern="0" dirty="0"/>
            </a:br>
            <a:endParaRPr lang="de-CH" sz="1000" b="1" kern="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dirty="0"/>
              <a:t>Kurs 1: Bern, Samstag, 28.01.23;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dirty="0"/>
              <a:t>Kurs 2: Brugg, Samstag, 04.02.23;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dirty="0"/>
              <a:t>Kurs 3: Bern, Samstag, 18.02.23;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dirty="0"/>
              <a:t>Kurs 4: Brugg, Samstag, 18.03.23;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1250950" algn="l"/>
              </a:tabLst>
            </a:pPr>
            <a:r>
              <a:rPr lang="de-CH" dirty="0"/>
              <a:t>Kurs 5: St. Luzisteig, Samstag, 15.04.22.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904C04B-81F2-4EA8-93A3-A4470DF36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484" y="1484784"/>
            <a:ext cx="4252976" cy="1877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6AB1DE1-91C6-468B-91AD-2CB72B088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152" y="3753690"/>
            <a:ext cx="3148037" cy="20344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5D79719-8692-4E39-9605-7B427172FA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733" y="4509933"/>
            <a:ext cx="3340097" cy="13101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1049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Ausbildungskonzept - </a:t>
            </a:r>
            <a:r>
              <a:rPr lang="fr-FR" dirty="0"/>
              <a:t>Concept de formation</a:t>
            </a:r>
            <a:br>
              <a:rPr lang="fr-FR" dirty="0"/>
            </a:b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1031540" y="1278737"/>
            <a:ext cx="4920444" cy="33587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2pPr>
            <a:lvl3pPr marL="72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3pPr>
            <a:lvl4pPr marL="108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4pPr>
            <a:lvl5pPr marL="144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5pPr>
            <a:lvl6pPr marL="26987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6pPr>
            <a:lvl7pPr marL="31559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7pPr>
            <a:lvl8pPr marL="36131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8pPr>
            <a:lvl9pPr marL="40703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de-CH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EA3340AA-B13E-4FC7-B5BC-A43A48226666}"/>
              </a:ext>
            </a:extLst>
          </p:cNvPr>
          <p:cNvSpPr txBox="1">
            <a:spLocks/>
          </p:cNvSpPr>
          <p:nvPr/>
        </p:nvSpPr>
        <p:spPr>
          <a:xfrm>
            <a:off x="1055440" y="1600619"/>
            <a:ext cx="5976664" cy="33587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2pPr>
            <a:lvl3pPr marL="72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3pPr>
            <a:lvl4pPr marL="108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4pPr>
            <a:lvl5pPr marL="144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5pPr>
            <a:lvl6pPr marL="26987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6pPr>
            <a:lvl7pPr marL="31559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7pPr>
            <a:lvl8pPr marL="36131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8pPr>
            <a:lvl9pPr marL="40703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b="1" kern="0" dirty="0"/>
              <a:t>Introduction des POC </a:t>
            </a:r>
            <a:r>
              <a:rPr lang="fr-FR" b="1" kern="0" dirty="0" err="1"/>
              <a:t>ThS</a:t>
            </a:r>
            <a:r>
              <a:rPr lang="fr-FR" b="1" kern="0" dirty="0"/>
              <a:t>/FST français</a:t>
            </a:r>
            <a:br>
              <a:rPr lang="fr-FR" b="1" kern="0" dirty="0"/>
            </a:br>
            <a:r>
              <a:rPr lang="fr-FR" b="1" kern="0" dirty="0"/>
              <a:t>(</a:t>
            </a:r>
            <a:r>
              <a:rPr lang="fr-FR" b="1" kern="0" dirty="0" err="1"/>
              <a:t>ThS</a:t>
            </a:r>
            <a:r>
              <a:rPr lang="fr-FR" b="1" kern="0" dirty="0"/>
              <a:t>: 0730-1130 / FST: 1330-1730)</a:t>
            </a:r>
            <a:br>
              <a:rPr lang="fr-FR" b="1" kern="0" dirty="0"/>
            </a:br>
            <a:endParaRPr lang="fr-FR" sz="900" b="1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kern="0" dirty="0"/>
              <a:t>Cours 6: Payerne, samedi, 11.02.23;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kern="0" dirty="0"/>
              <a:t>Cours 7: Payerne, samedi, 25.02.23.</a:t>
            </a:r>
            <a:br>
              <a:rPr lang="fr-FR" kern="0" dirty="0"/>
            </a:br>
            <a:endParaRPr lang="fr-FR" sz="1050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300" kern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63BD271-DD3D-4F3E-8BD6-C7D5C8241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1430489"/>
            <a:ext cx="2880320" cy="19985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0813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96850" indent="-196850">
              <a:lnSpc>
                <a:spcPts val="1500"/>
              </a:lnSpc>
              <a:spcBef>
                <a:spcPts val="600"/>
              </a:spcBef>
              <a:spcAft>
                <a:spcPts val="0"/>
              </a:spcAft>
            </a:pPr>
            <a:r>
              <a:rPr lang="de-CH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Als POC-</a:t>
            </a:r>
            <a:r>
              <a:rPr lang="de-CH" sz="1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SaD</a:t>
            </a:r>
            <a:r>
              <a:rPr lang="de-CH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CH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355600" algn="l"/>
                <a:tab pos="898525" algn="l"/>
              </a:tabLst>
            </a:pPr>
            <a:r>
              <a:rPr lang="de-CH" sz="1800" dirty="0"/>
              <a:t>SAT-Admin für seine Tätigkeiten anwenden,</a:t>
            </a: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355600" algn="l"/>
                <a:tab pos="898525" algn="l"/>
              </a:tabLst>
            </a:pPr>
            <a:r>
              <a:rPr lang="de-CH" sz="1800" dirty="0"/>
              <a:t>die Einführung der neuen Software </a:t>
            </a:r>
            <a:r>
              <a:rPr lang="de-CH" sz="1800" b="1" dirty="0"/>
              <a:t>zusammen mit dem POC-SSV </a:t>
            </a:r>
            <a:r>
              <a:rPr lang="de-CH" sz="1800" dirty="0"/>
              <a:t>planen, organisieren und durchführen,</a:t>
            </a: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355600" algn="l"/>
                <a:tab pos="898525" algn="l"/>
              </a:tabLst>
            </a:pPr>
            <a:r>
              <a:rPr lang="de-CH" sz="1800" dirty="0"/>
              <a:t>die Anliegen der Funktionsträger als First-Level-Support beurteilen, </a:t>
            </a: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355600" algn="l"/>
                <a:tab pos="898525" algn="l"/>
              </a:tabLst>
            </a:pPr>
            <a:r>
              <a:rPr lang="de-CH" sz="1800" dirty="0"/>
              <a:t>	gewichten und zuweisen</a:t>
            </a:r>
            <a:r>
              <a:rPr lang="de-CH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de-DE" dirty="0"/>
              <a:t>______________________________________________________</a:t>
            </a:r>
          </a:p>
          <a:p>
            <a:endParaRPr lang="fr-FR" dirty="0"/>
          </a:p>
          <a:p>
            <a:pPr>
              <a:tabLst>
                <a:tab pos="355600" algn="l"/>
                <a:tab pos="898525" algn="l"/>
              </a:tabLst>
            </a:pPr>
            <a:r>
              <a:rPr lang="fr-FR" sz="1800" b="1" dirty="0"/>
              <a:t>Comme POC-</a:t>
            </a:r>
            <a:r>
              <a:rPr lang="fr-FR" sz="1800" b="1" dirty="0" err="1"/>
              <a:t>ths</a:t>
            </a:r>
            <a:r>
              <a:rPr lang="fr-FR" sz="1800" b="1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898525" algn="l"/>
              </a:tabLst>
            </a:pPr>
            <a:r>
              <a:rPr lang="fr-FR" sz="1800" dirty="0"/>
              <a:t>Appliquer SAT-Admin à ses activités;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898525" algn="l"/>
              </a:tabLst>
            </a:pPr>
            <a:r>
              <a:rPr lang="fr-FR" sz="1800" dirty="0"/>
              <a:t>planifier, organiser et mettre en œuvre </a:t>
            </a:r>
            <a:r>
              <a:rPr lang="fr-FR" sz="1800" b="1" dirty="0"/>
              <a:t>ensemble avec le POC-FST </a:t>
            </a:r>
            <a:r>
              <a:rPr lang="fr-FR" sz="1800" dirty="0"/>
              <a:t>l'introduction du nouveau logiciel;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898525" algn="l"/>
              </a:tabLst>
            </a:pPr>
            <a:r>
              <a:rPr lang="fr-FR" sz="1800" dirty="0"/>
              <a:t>évaluer, pondérer et attribuer les demandes des titulaires de fonctions en tant que support de premier niveau.</a:t>
            </a:r>
          </a:p>
          <a:p>
            <a:endParaRPr lang="fr-FR" dirty="0"/>
          </a:p>
          <a:p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Zielsetzung</a:t>
            </a:r>
            <a:endParaRPr lang="de-CH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346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Arbeiten bis zum «</a:t>
            </a:r>
            <a:r>
              <a:rPr lang="de-DE" dirty="0" err="1"/>
              <a:t>go</a:t>
            </a:r>
            <a:r>
              <a:rPr lang="de-DE" dirty="0"/>
              <a:t> live»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Ausbildungskonzept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C00000"/>
                </a:solidFill>
              </a:rPr>
              <a:t>Systemdemonstration und Einführung in die Arbeit mit SAT-Admin</a:t>
            </a:r>
          </a:p>
          <a:p>
            <a:r>
              <a:rPr lang="de-DE" dirty="0"/>
              <a:t>______________________________________________________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Travailler jusqu'au </a:t>
            </a:r>
            <a:r>
              <a:rPr lang="de-DE" dirty="0"/>
              <a:t>«</a:t>
            </a:r>
            <a:r>
              <a:rPr lang="de-DE" dirty="0" err="1"/>
              <a:t>go</a:t>
            </a:r>
            <a:r>
              <a:rPr lang="de-DE" dirty="0"/>
              <a:t> live»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Concept de 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C00000"/>
                </a:solidFill>
              </a:rPr>
              <a:t>Démonstration du système et introduction au 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b="1" dirty="0">
                <a:solidFill>
                  <a:srgbClr val="C00000"/>
                </a:solidFill>
              </a:rPr>
              <a:t>travail avec le SAT-Admin</a:t>
            </a:r>
            <a:endParaRPr lang="de-CH" b="1" dirty="0">
              <a:solidFill>
                <a:srgbClr val="C0000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  <a:endParaRPr lang="de-CH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3066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84F1102-6096-47E2-808D-DE6D01E7E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5688" y="1904201"/>
            <a:ext cx="10585450" cy="3532197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FAFD670-C762-4920-AF1D-DDF1AC95F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CH-Login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56B9A60-D7B5-4A3B-BB0B-B99C278978C7}"/>
              </a:ext>
            </a:extLst>
          </p:cNvPr>
          <p:cNvSpPr/>
          <p:nvPr/>
        </p:nvSpPr>
        <p:spPr>
          <a:xfrm>
            <a:off x="2495600" y="4077072"/>
            <a:ext cx="1656184" cy="864096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95F85C9-FD04-4CC2-A59B-AC12EB235B6E}"/>
              </a:ext>
            </a:extLst>
          </p:cNvPr>
          <p:cNvSpPr/>
          <p:nvPr/>
        </p:nvSpPr>
        <p:spPr>
          <a:xfrm>
            <a:off x="9840416" y="1922756"/>
            <a:ext cx="720080" cy="28210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7EB873D-71CB-4DE2-97BA-4B65DE26AE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083" y="764704"/>
            <a:ext cx="4195189" cy="496855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D448CD9-AFFB-4077-BF28-F004AB37461C}"/>
              </a:ext>
            </a:extLst>
          </p:cNvPr>
          <p:cNvSpPr txBox="1"/>
          <p:nvPr/>
        </p:nvSpPr>
        <p:spPr>
          <a:xfrm>
            <a:off x="4950840" y="1617762"/>
            <a:ext cx="24413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CH" sz="1600" b="1" dirty="0"/>
              <a:t>Jeder</a:t>
            </a:r>
            <a:r>
              <a:rPr lang="de-CH" sz="1600" dirty="0"/>
              <a:t> erstellt sein persönliches </a:t>
            </a:r>
            <a:r>
              <a:rPr lang="de-CH" sz="1600" b="1" dirty="0"/>
              <a:t>CH-Login.</a:t>
            </a:r>
            <a:br>
              <a:rPr lang="de-CH" sz="1600" dirty="0"/>
            </a:br>
            <a:endParaRPr lang="de-CH" sz="1600" dirty="0"/>
          </a:p>
          <a:p>
            <a:pPr marL="342900" indent="-342900">
              <a:buAutoNum type="arabicPeriod"/>
            </a:pPr>
            <a:r>
              <a:rPr lang="de-CH" sz="1600" b="1" dirty="0"/>
              <a:t>Rollenzuweisung</a:t>
            </a:r>
            <a:r>
              <a:rPr lang="de-CH" sz="1600" dirty="0"/>
              <a:t> für </a:t>
            </a:r>
            <a:r>
              <a:rPr lang="de-CH" sz="1600" b="1" dirty="0"/>
              <a:t>ESO, Präsidenten und Mitglieder SK </a:t>
            </a:r>
            <a:r>
              <a:rPr lang="de-CH" sz="1600" dirty="0"/>
              <a:t>durch das </a:t>
            </a:r>
            <a:r>
              <a:rPr lang="de-CH" sz="1600" b="1" dirty="0"/>
              <a:t>SAT.</a:t>
            </a:r>
          </a:p>
          <a:p>
            <a:pPr marL="342900" indent="-342900">
              <a:buAutoNum type="arabicPeriod"/>
            </a:pPr>
            <a:endParaRPr lang="de-CH" sz="1600" b="1" dirty="0"/>
          </a:p>
          <a:p>
            <a:pPr marL="342900" indent="-342900">
              <a:buAutoNum type="arabicPeriod"/>
            </a:pPr>
            <a:r>
              <a:rPr lang="de-CH" sz="1600" b="1" dirty="0"/>
              <a:t>Rollenzuweisung</a:t>
            </a:r>
            <a:r>
              <a:rPr lang="de-CH" sz="1600" dirty="0"/>
              <a:t> für die </a:t>
            </a:r>
            <a:r>
              <a:rPr lang="de-CH" sz="1600" b="1" dirty="0"/>
              <a:t>Vereine</a:t>
            </a:r>
            <a:r>
              <a:rPr lang="de-CH" sz="1600" dirty="0"/>
              <a:t> erfolgt durch den </a:t>
            </a:r>
            <a:r>
              <a:rPr lang="de-CH" sz="1600" b="1" dirty="0"/>
              <a:t>POC KSV/UV.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9722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Startseite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E8FEFFA-D1CE-4E5A-9BD7-4504819D6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784" y="1441276"/>
            <a:ext cx="10488488" cy="4407495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3493F52-A8E5-4CED-9D30-044D68FFCBB9}"/>
              </a:ext>
            </a:extLst>
          </p:cNvPr>
          <p:cNvGrpSpPr/>
          <p:nvPr/>
        </p:nvGrpSpPr>
        <p:grpSpPr>
          <a:xfrm>
            <a:off x="7752184" y="3399184"/>
            <a:ext cx="3816424" cy="2896444"/>
            <a:chOff x="3218092" y="2630507"/>
            <a:chExt cx="2492896" cy="4075482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9197FF2D-779D-4B96-AEBD-4E0F6B576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8092" y="2630507"/>
              <a:ext cx="2492896" cy="4075482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DAE8AA75-CAF9-48BE-A0F8-148C3AC6D7FF}"/>
                </a:ext>
              </a:extLst>
            </p:cNvPr>
            <p:cNvSpPr txBox="1"/>
            <p:nvPr/>
          </p:nvSpPr>
          <p:spPr>
            <a:xfrm>
              <a:off x="3650140" y="3483019"/>
              <a:ext cx="1628800" cy="2858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/>
                <a:t>Oben rechts </a:t>
              </a:r>
              <a:r>
                <a:rPr lang="de-CH" dirty="0"/>
                <a:t>kann die </a:t>
              </a:r>
              <a:r>
                <a:rPr lang="de-CH" b="1" dirty="0"/>
                <a:t>Sprache</a:t>
              </a:r>
              <a:r>
                <a:rPr lang="de-CH" dirty="0"/>
                <a:t> gewählt werden.</a:t>
              </a:r>
            </a:p>
            <a:p>
              <a:endParaRPr lang="de-CH" dirty="0"/>
            </a:p>
            <a:p>
              <a:r>
                <a:rPr lang="de-CH" dirty="0"/>
                <a:t>Informationen auf </a:t>
              </a:r>
              <a:r>
                <a:rPr lang="de-CH" b="1" dirty="0"/>
                <a:t>Startseite beachten.</a:t>
              </a:r>
            </a:p>
            <a:p>
              <a:endParaRPr lang="de-CH" b="1" dirty="0"/>
            </a:p>
          </p:txBody>
        </p:sp>
      </p:grp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4B222B7F-6BFE-4269-AEB0-15AEC772309E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4511824" y="4293096"/>
            <a:ext cx="3240360" cy="5543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5FF99BE9-B192-45A4-B063-E2993666E8A1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4511824" y="4847406"/>
            <a:ext cx="3240360" cy="4972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AE728179-5BDB-4DFC-969A-AB20CC1ADA03}"/>
              </a:ext>
            </a:extLst>
          </p:cNvPr>
          <p:cNvCxnSpPr>
            <a:cxnSpLocks/>
          </p:cNvCxnSpPr>
          <p:nvPr/>
        </p:nvCxnSpPr>
        <p:spPr>
          <a:xfrm flipH="1">
            <a:off x="6384032" y="4847406"/>
            <a:ext cx="1368152" cy="5693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FC2D596E-6936-4342-91D7-9AF974CAE637}"/>
              </a:ext>
            </a:extLst>
          </p:cNvPr>
          <p:cNvCxnSpPr>
            <a:cxnSpLocks/>
          </p:cNvCxnSpPr>
          <p:nvPr/>
        </p:nvCxnSpPr>
        <p:spPr>
          <a:xfrm flipH="1" flipV="1">
            <a:off x="6384032" y="4293096"/>
            <a:ext cx="1368153" cy="5543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 25">
            <a:extLst>
              <a:ext uri="{FF2B5EF4-FFF2-40B4-BE49-F238E27FC236}">
                <a16:creationId xmlns:a16="http://schemas.microsoft.com/office/drawing/2014/main" id="{9E458A5C-78B8-46EE-B63D-7349CAE8C658}"/>
              </a:ext>
            </a:extLst>
          </p:cNvPr>
          <p:cNvSpPr/>
          <p:nvPr/>
        </p:nvSpPr>
        <p:spPr>
          <a:xfrm>
            <a:off x="10584160" y="1384106"/>
            <a:ext cx="504056" cy="337671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5419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88" y="980728"/>
            <a:ext cx="10143105" cy="489585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Rollen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176120" y="981075"/>
            <a:ext cx="3024336" cy="122379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4" name="Gruppieren 13"/>
          <p:cNvGrpSpPr/>
          <p:nvPr/>
        </p:nvGrpSpPr>
        <p:grpSpPr>
          <a:xfrm>
            <a:off x="5663952" y="2996952"/>
            <a:ext cx="4536504" cy="3096344"/>
            <a:chOff x="3171056" y="3421800"/>
            <a:chExt cx="2492896" cy="2492896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3719736" y="4077072"/>
              <a:ext cx="15121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/>
                <a:t>Eine Person kann mehrere Rollen haben.</a:t>
              </a:r>
            </a:p>
            <a:p>
              <a:endParaRPr lang="de-CH" dirty="0"/>
            </a:p>
            <a:p>
              <a:r>
                <a:rPr lang="de-CH" b="1" dirty="0"/>
                <a:t>Wählen der Rolle </a:t>
              </a:r>
              <a:r>
                <a:rPr lang="de-CH" dirty="0"/>
                <a:t>in der ich arbeiten möchte.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53943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88" y="980728"/>
            <a:ext cx="10143105" cy="489585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Aktive Organisation wählen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248128" y="2132857"/>
            <a:ext cx="2376264" cy="43204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4" name="Gruppieren 13"/>
          <p:cNvGrpSpPr/>
          <p:nvPr/>
        </p:nvGrpSpPr>
        <p:grpSpPr>
          <a:xfrm>
            <a:off x="5663952" y="3212976"/>
            <a:ext cx="4968552" cy="2924944"/>
            <a:chOff x="3171056" y="3421800"/>
            <a:chExt cx="2492896" cy="2492896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3603104" y="3937631"/>
              <a:ext cx="1628800" cy="1495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Als </a:t>
              </a:r>
              <a:r>
                <a:rPr lang="de-CH" b="1" dirty="0"/>
                <a:t>Mitglied / Präsident SK / ESO </a:t>
              </a:r>
              <a:r>
                <a:rPr lang="de-CH" dirty="0"/>
                <a:t>und als </a:t>
              </a:r>
              <a:r>
                <a:rPr lang="de-CH" b="1" dirty="0"/>
                <a:t>POC</a:t>
              </a:r>
              <a:r>
                <a:rPr lang="de-CH" dirty="0"/>
                <a:t>:</a:t>
              </a:r>
            </a:p>
            <a:p>
              <a:r>
                <a:rPr lang="de-CH" dirty="0"/>
                <a:t>Um die </a:t>
              </a:r>
              <a:r>
                <a:rPr lang="de-CH" b="1" dirty="0"/>
                <a:t>Ansicht eines Vereins </a:t>
              </a:r>
              <a:r>
                <a:rPr lang="de-CH" dirty="0"/>
                <a:t>zu sehen, ist eine </a:t>
              </a:r>
              <a:r>
                <a:rPr lang="de-CH" b="1" dirty="0"/>
                <a:t>aktive Organisation</a:t>
              </a:r>
              <a:r>
                <a:rPr lang="de-CH" dirty="0"/>
                <a:t> zu </a:t>
              </a:r>
              <a:r>
                <a:rPr lang="de-CH" b="1" dirty="0"/>
                <a:t>wählen.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34667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Aktive Organisation wählen</a:t>
            </a:r>
            <a:endParaRPr lang="de-CH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45" y="1052736"/>
            <a:ext cx="10581971" cy="5112568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6CC3313-29EF-4E09-9C10-4445D4A7FE1C}"/>
              </a:ext>
            </a:extLst>
          </p:cNvPr>
          <p:cNvGrpSpPr/>
          <p:nvPr/>
        </p:nvGrpSpPr>
        <p:grpSpPr>
          <a:xfrm>
            <a:off x="1055440" y="939669"/>
            <a:ext cx="4320480" cy="2633347"/>
            <a:chOff x="3171056" y="3421800"/>
            <a:chExt cx="2492896" cy="249289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EE675709-3306-4CE2-9CE4-8F9D4337B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2A51BCEA-1BBA-4160-ADE1-48DA6C06034C}"/>
                </a:ext>
              </a:extLst>
            </p:cNvPr>
            <p:cNvSpPr txBox="1"/>
            <p:nvPr/>
          </p:nvSpPr>
          <p:spPr>
            <a:xfrm>
              <a:off x="3563373" y="3987791"/>
              <a:ext cx="1628800" cy="1660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Wenn eine </a:t>
              </a:r>
              <a:r>
                <a:rPr lang="de-CH" b="1" dirty="0"/>
                <a:t>«Aktive Organisation» </a:t>
              </a:r>
              <a:r>
                <a:rPr lang="de-CH" dirty="0"/>
                <a:t>gewählt wird, hat man die </a:t>
              </a:r>
              <a:r>
                <a:rPr lang="de-CH" b="1" dirty="0"/>
                <a:t>selben Ansicht, wie der Verein. </a:t>
              </a:r>
            </a:p>
            <a:p>
              <a:endParaRPr lang="de-CH" b="1" dirty="0"/>
            </a:p>
            <a:p>
              <a:r>
                <a:rPr lang="de-CH" dirty="0"/>
                <a:t>Als </a:t>
              </a:r>
              <a:r>
                <a:rPr lang="de-CH" b="1" dirty="0"/>
                <a:t>POC</a:t>
              </a:r>
              <a:r>
                <a:rPr lang="de-CH" dirty="0"/>
                <a:t>: </a:t>
              </a:r>
              <a:r>
                <a:rPr lang="de-CH" b="1" dirty="0"/>
                <a:t>Nur Leserecht.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60017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Aktive Organisation wählen</a:t>
            </a:r>
            <a:endParaRPr lang="de-CH" dirty="0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42C04573-313C-4146-BA61-78EB20823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55688" y="1268760"/>
            <a:ext cx="10585450" cy="4451181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919536" y="1237889"/>
            <a:ext cx="2016224" cy="320814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CAABCC5-EC71-4820-AAE2-EC8958A407F5}"/>
              </a:ext>
            </a:extLst>
          </p:cNvPr>
          <p:cNvGrpSpPr/>
          <p:nvPr/>
        </p:nvGrpSpPr>
        <p:grpSpPr>
          <a:xfrm>
            <a:off x="7248128" y="3494350"/>
            <a:ext cx="4311915" cy="2520281"/>
            <a:chOff x="3171056" y="3421800"/>
            <a:chExt cx="2492896" cy="249289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B7CCE67-D9C0-4706-A33A-23027E7A6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A61D5657-D993-4EEF-A9D1-D9F4766A560C}"/>
                </a:ext>
              </a:extLst>
            </p:cNvPr>
            <p:cNvSpPr txBox="1"/>
            <p:nvPr/>
          </p:nvSpPr>
          <p:spPr>
            <a:xfrm>
              <a:off x="3603104" y="4077072"/>
              <a:ext cx="1628800" cy="766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Am </a:t>
              </a:r>
              <a:r>
                <a:rPr lang="de-CH" b="1" dirty="0"/>
                <a:t>gelben Balken </a:t>
              </a:r>
              <a:r>
                <a:rPr lang="de-CH" dirty="0"/>
                <a:t>oben links sieht man, in welcher Organisation man aktuell ist.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36346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20" y="887979"/>
            <a:ext cx="1603789" cy="520484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Navigation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701" y="887979"/>
            <a:ext cx="1656184" cy="524241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744" y="887979"/>
            <a:ext cx="1547575" cy="5242410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F74ED87-61BA-4E47-9DE9-7C023312A647}"/>
              </a:ext>
            </a:extLst>
          </p:cNvPr>
          <p:cNvGrpSpPr/>
          <p:nvPr/>
        </p:nvGrpSpPr>
        <p:grpSpPr>
          <a:xfrm>
            <a:off x="8976320" y="620687"/>
            <a:ext cx="2736304" cy="2376265"/>
            <a:chOff x="3171056" y="3421800"/>
            <a:chExt cx="2492896" cy="2492896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04A181C0-966B-427C-B4F6-513EF53B7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F41EE41A-651B-492B-AA69-939B04F19E61}"/>
                </a:ext>
              </a:extLst>
            </p:cNvPr>
            <p:cNvSpPr txBox="1"/>
            <p:nvPr/>
          </p:nvSpPr>
          <p:spPr>
            <a:xfrm>
              <a:off x="3603104" y="4077072"/>
              <a:ext cx="1628800" cy="1259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Die </a:t>
              </a:r>
              <a:r>
                <a:rPr lang="de-CH" b="1" dirty="0"/>
                <a:t>Navigation</a:t>
              </a:r>
              <a:r>
                <a:rPr lang="de-CH" dirty="0"/>
                <a:t> befindet sich auf der </a:t>
              </a:r>
              <a:r>
                <a:rPr lang="de-CH" b="1" dirty="0"/>
                <a:t>linken Seite.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D9F8803-FB1F-44A7-AE5F-372C93465632}"/>
              </a:ext>
            </a:extLst>
          </p:cNvPr>
          <p:cNvGrpSpPr/>
          <p:nvPr/>
        </p:nvGrpSpPr>
        <p:grpSpPr>
          <a:xfrm>
            <a:off x="8976321" y="3490905"/>
            <a:ext cx="2736304" cy="2146548"/>
            <a:chOff x="3218092" y="2630507"/>
            <a:chExt cx="2492896" cy="4075482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BAA0BE7-E93F-4766-92E9-8E7E66B19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8092" y="2630507"/>
              <a:ext cx="2492896" cy="4075482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745B980-67F8-4189-B66D-B2B4C0ADA2D2}"/>
                </a:ext>
              </a:extLst>
            </p:cNvPr>
            <p:cNvSpPr txBox="1"/>
            <p:nvPr/>
          </p:nvSpPr>
          <p:spPr>
            <a:xfrm>
              <a:off x="3650140" y="3483018"/>
              <a:ext cx="1628800" cy="2533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Der Teil ESO wird am Schluss angeschaut.</a:t>
              </a:r>
              <a:endParaRPr lang="de-CH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65629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20" y="887979"/>
            <a:ext cx="1603789" cy="520484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Navigation Teil 1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701" y="887979"/>
            <a:ext cx="1656184" cy="524241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744" y="887979"/>
            <a:ext cx="1547575" cy="524241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1AB58091-8DB3-4DC0-A324-DCCAD39D2927}"/>
              </a:ext>
            </a:extLst>
          </p:cNvPr>
          <p:cNvSpPr/>
          <p:nvPr/>
        </p:nvSpPr>
        <p:spPr>
          <a:xfrm>
            <a:off x="3617904" y="854923"/>
            <a:ext cx="4957617" cy="2772977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3601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DDE3A39-68CA-4750-83D1-FB265DA38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55440" y="1035110"/>
            <a:ext cx="10585450" cy="3546018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Schiesstage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5807968" y="4140893"/>
            <a:ext cx="4968552" cy="1952403"/>
            <a:chOff x="3171056" y="3421800"/>
            <a:chExt cx="2492896" cy="2492896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3603104" y="4077072"/>
              <a:ext cx="1628800" cy="1178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/>
                <a:t>Abfrage</a:t>
              </a:r>
              <a:r>
                <a:rPr lang="de-CH" dirty="0"/>
                <a:t> der </a:t>
              </a:r>
              <a:r>
                <a:rPr lang="de-CH" b="1" dirty="0"/>
                <a:t>Schiesstage</a:t>
              </a:r>
              <a:r>
                <a:rPr lang="de-CH" dirty="0"/>
                <a:t> pro Kanton/Gemeinde mit Absprung auf </a:t>
              </a:r>
              <a:r>
                <a:rPr lang="de-CH" b="1" dirty="0"/>
                <a:t>Google-</a:t>
              </a:r>
              <a:r>
                <a:rPr lang="de-CH" b="1" dirty="0" err="1"/>
                <a:t>Maps</a:t>
              </a:r>
              <a:r>
                <a:rPr lang="de-CH" b="1" dirty="0"/>
                <a:t>.</a:t>
              </a:r>
            </a:p>
          </p:txBody>
        </p:sp>
      </p:grpSp>
      <p:sp>
        <p:nvSpPr>
          <p:cNvPr id="13" name="Rechteck 12">
            <a:extLst>
              <a:ext uri="{FF2B5EF4-FFF2-40B4-BE49-F238E27FC236}">
                <a16:creationId xmlns:a16="http://schemas.microsoft.com/office/drawing/2014/main" id="{6A7C3D23-CBEA-4152-94A7-685E31C39FBA}"/>
              </a:ext>
            </a:extLst>
          </p:cNvPr>
          <p:cNvSpPr/>
          <p:nvPr/>
        </p:nvSpPr>
        <p:spPr>
          <a:xfrm rot="5400000">
            <a:off x="10175439" y="3124577"/>
            <a:ext cx="2016224" cy="320814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B357A63C-DDF6-4A5F-BEC0-D56FED14C128}"/>
              </a:ext>
            </a:extLst>
          </p:cNvPr>
          <p:cNvCxnSpPr>
            <a:cxnSpLocks/>
          </p:cNvCxnSpPr>
          <p:nvPr/>
        </p:nvCxnSpPr>
        <p:spPr>
          <a:xfrm flipV="1">
            <a:off x="9696400" y="4140894"/>
            <a:ext cx="1440160" cy="1160314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3F856D8A-D59F-4B11-BB87-FFC0BC8F3094}"/>
              </a:ext>
            </a:extLst>
          </p:cNvPr>
          <p:cNvSpPr/>
          <p:nvPr/>
        </p:nvSpPr>
        <p:spPr>
          <a:xfrm>
            <a:off x="1055440" y="1816643"/>
            <a:ext cx="936104" cy="19905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8880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D15812A-FF86-465D-BFB6-96AED243F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Gemäss Befehl für die Ausbildung POC, Pt 4.3: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C84DF40-65D3-4EAF-9E35-05115F4A5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Zielsetzung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D18FA5A-92B3-47A8-B570-9613856D3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848" y="1725765"/>
            <a:ext cx="8832304" cy="340646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115A8B4C-B515-4210-BC4C-FC815E0006E4}"/>
              </a:ext>
            </a:extLst>
          </p:cNvPr>
          <p:cNvSpPr/>
          <p:nvPr/>
        </p:nvSpPr>
        <p:spPr>
          <a:xfrm>
            <a:off x="2351584" y="1988840"/>
            <a:ext cx="6840760" cy="288032"/>
          </a:xfrm>
          <a:prstGeom prst="rect">
            <a:avLst/>
          </a:prstGeom>
          <a:solidFill>
            <a:srgbClr val="FFFC6B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787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Schiessvereine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9385536" y="3789040"/>
            <a:ext cx="2687128" cy="2382810"/>
            <a:chOff x="3104253" y="3421827"/>
            <a:chExt cx="2492896" cy="2492896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4253" y="3421827"/>
              <a:ext cx="2492896" cy="2492896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3603104" y="4077072"/>
              <a:ext cx="1628800" cy="965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Angaben zu den </a:t>
              </a:r>
              <a:r>
                <a:rPr lang="de-CH" b="1" dirty="0"/>
                <a:t>Schiess-vereinen.</a:t>
              </a:r>
            </a:p>
          </p:txBody>
        </p:sp>
      </p:grp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9B5892BB-5967-4B12-A7BF-C21C05E0F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500" y="980728"/>
            <a:ext cx="8486299" cy="504056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8DEDAF9-65F9-4F92-8311-A25680E898BF}"/>
              </a:ext>
            </a:extLst>
          </p:cNvPr>
          <p:cNvSpPr/>
          <p:nvPr/>
        </p:nvSpPr>
        <p:spPr>
          <a:xfrm>
            <a:off x="1055440" y="1933798"/>
            <a:ext cx="936104" cy="19905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6702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Schiessvereine / Versandangaben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6C917AB-5A81-451D-9647-C45E5738F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40EADD2-9E00-430E-97AD-4DD053BF8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957883"/>
            <a:ext cx="10538418" cy="4857900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9002117" y="3518807"/>
            <a:ext cx="2615120" cy="2403454"/>
            <a:chOff x="3131263" y="2914124"/>
            <a:chExt cx="2426093" cy="5155449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1263" y="2914124"/>
              <a:ext cx="2426093" cy="5155449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3502898" y="4010901"/>
              <a:ext cx="1762588" cy="281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/>
                <a:t>Runterscrollen</a:t>
              </a:r>
              <a:r>
                <a:rPr lang="de-CH" dirty="0"/>
                <a:t> und gewünschte Menge </a:t>
              </a:r>
              <a:r>
                <a:rPr lang="de-CH" b="1" dirty="0"/>
                <a:t>Standblätter</a:t>
              </a:r>
              <a:r>
                <a:rPr lang="de-CH" dirty="0"/>
                <a:t> eintragen</a:t>
              </a:r>
              <a:endParaRPr lang="de-CH" b="1" dirty="0"/>
            </a:p>
          </p:txBody>
        </p:sp>
      </p:grpSp>
      <p:sp>
        <p:nvSpPr>
          <p:cNvPr id="13" name="Rechteck 12">
            <a:extLst>
              <a:ext uri="{FF2B5EF4-FFF2-40B4-BE49-F238E27FC236}">
                <a16:creationId xmlns:a16="http://schemas.microsoft.com/office/drawing/2014/main" id="{97A22FC8-6A9D-4244-9009-CFEEECA25519}"/>
              </a:ext>
            </a:extLst>
          </p:cNvPr>
          <p:cNvSpPr/>
          <p:nvPr/>
        </p:nvSpPr>
        <p:spPr>
          <a:xfrm rot="5400000">
            <a:off x="5159896" y="2420888"/>
            <a:ext cx="216024" cy="79208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59B7EEF-4136-4978-9645-432C8AC5D556}"/>
              </a:ext>
            </a:extLst>
          </p:cNvPr>
          <p:cNvSpPr/>
          <p:nvPr/>
        </p:nvSpPr>
        <p:spPr>
          <a:xfrm rot="5400000">
            <a:off x="10798572" y="2774584"/>
            <a:ext cx="216024" cy="79208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191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C08A31AA-E07C-4CF1-BE7E-B2972246C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55688" y="1052736"/>
            <a:ext cx="10585450" cy="4387668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Personen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8688288" y="3140969"/>
            <a:ext cx="3240360" cy="3024335"/>
            <a:chOff x="3171056" y="3421800"/>
            <a:chExt cx="2492896" cy="2492896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3580972" y="3945220"/>
              <a:ext cx="1673064" cy="1674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/>
                <a:t>Suchen</a:t>
              </a:r>
              <a:r>
                <a:rPr lang="de-CH" dirty="0"/>
                <a:t> einer </a:t>
              </a:r>
              <a:r>
                <a:rPr lang="de-CH" b="1" dirty="0"/>
                <a:t>Personen</a:t>
              </a:r>
              <a:r>
                <a:rPr lang="de-CH" dirty="0"/>
                <a:t> und Verifikation der Angaben zu der Personen. Diese können allenfalls angepasst werden.</a:t>
              </a:r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9AE9159E-BAF2-4A88-BE9F-0B9A7A46B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440" y="3140968"/>
            <a:ext cx="5822429" cy="299066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26850964-B35E-4973-B126-7433C7A2AA13}"/>
              </a:ext>
            </a:extLst>
          </p:cNvPr>
          <p:cNvCxnSpPr/>
          <p:nvPr/>
        </p:nvCxnSpPr>
        <p:spPr>
          <a:xfrm flipH="1">
            <a:off x="3503713" y="2852936"/>
            <a:ext cx="144015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A647789F-9495-4A0B-8913-984A516561A7}"/>
              </a:ext>
            </a:extLst>
          </p:cNvPr>
          <p:cNvSpPr/>
          <p:nvPr/>
        </p:nvSpPr>
        <p:spPr>
          <a:xfrm>
            <a:off x="1055440" y="2217010"/>
            <a:ext cx="936104" cy="19905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9602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6163BF03-7691-44FF-9C81-AE8E2A93D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55440" y="1040078"/>
            <a:ext cx="9793088" cy="5086787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Schiessanlagen	</a:t>
            </a:r>
            <a:endParaRPr lang="de-CH" dirty="0">
              <a:solidFill>
                <a:srgbClr val="C00000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7306558" y="2852936"/>
            <a:ext cx="4118034" cy="2023331"/>
            <a:chOff x="3171056" y="3421800"/>
            <a:chExt cx="2492896" cy="2492896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3563373" y="3987791"/>
              <a:ext cx="1628800" cy="147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/>
                <a:t>Suchen</a:t>
              </a:r>
              <a:r>
                <a:rPr lang="de-CH" dirty="0"/>
                <a:t> einer </a:t>
              </a:r>
              <a:r>
                <a:rPr lang="de-CH" b="1" dirty="0"/>
                <a:t>Schiessanlage</a:t>
              </a:r>
              <a:r>
                <a:rPr lang="de-CH" dirty="0"/>
                <a:t> und Verifikation der Angaben zu der Schiessanlage.</a:t>
              </a: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249A1E8E-06D9-4CAA-81EB-80C23F007B4E}"/>
              </a:ext>
            </a:extLst>
          </p:cNvPr>
          <p:cNvSpPr/>
          <p:nvPr/>
        </p:nvSpPr>
        <p:spPr>
          <a:xfrm>
            <a:off x="1055440" y="2708920"/>
            <a:ext cx="1296144" cy="243545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6187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A746268-127C-481E-A993-33B1EF5E6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60" y="980728"/>
            <a:ext cx="10416480" cy="4010188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055440" y="234835"/>
            <a:ext cx="10585176" cy="780733"/>
          </a:xfrm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Schiesstagemeldung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983432" y="3861049"/>
            <a:ext cx="7344816" cy="2304256"/>
            <a:chOff x="3171056" y="3077405"/>
            <a:chExt cx="2676583" cy="2837292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077405"/>
              <a:ext cx="2676583" cy="2837292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3603104" y="3698061"/>
              <a:ext cx="1929643" cy="1819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Die </a:t>
              </a:r>
              <a:r>
                <a:rPr lang="de-CH" b="1" dirty="0"/>
                <a:t>Schiesstage</a:t>
              </a:r>
              <a:r>
                <a:rPr lang="de-CH" dirty="0"/>
                <a:t> können </a:t>
              </a:r>
              <a:r>
                <a:rPr lang="de-CH" b="1" dirty="0"/>
                <a:t>bis 10. April einzeln </a:t>
              </a:r>
              <a:r>
                <a:rPr lang="de-CH" dirty="0"/>
                <a:t>eingegeben werden.</a:t>
              </a:r>
            </a:p>
            <a:p>
              <a:r>
                <a:rPr lang="de-CH" dirty="0"/>
                <a:t>Es ist auch der </a:t>
              </a:r>
              <a:r>
                <a:rPr lang="de-CH" b="1" dirty="0"/>
                <a:t>Import der Daten per Excel </a:t>
              </a:r>
              <a:r>
                <a:rPr lang="de-CH" dirty="0"/>
                <a:t>möglich. </a:t>
              </a:r>
            </a:p>
            <a:p>
              <a:r>
                <a:rPr lang="de-CH" dirty="0"/>
                <a:t>Dazu muss die </a:t>
              </a:r>
              <a:r>
                <a:rPr lang="de-CH" b="1" dirty="0"/>
                <a:t>Vorlage</a:t>
              </a:r>
              <a:r>
                <a:rPr lang="de-CH" dirty="0"/>
                <a:t> heruntergeladen werden.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7032104" y="2276872"/>
            <a:ext cx="4104456" cy="1008112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D8D04A7-DB03-4F2D-942D-8A0CBBDB020D}"/>
              </a:ext>
            </a:extLst>
          </p:cNvPr>
          <p:cNvCxnSpPr>
            <a:cxnSpLocks/>
          </p:cNvCxnSpPr>
          <p:nvPr/>
        </p:nvCxnSpPr>
        <p:spPr>
          <a:xfrm flipV="1">
            <a:off x="7320136" y="3284984"/>
            <a:ext cx="288032" cy="2304256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02746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66D736E-B9E6-430C-BF80-955FBBBE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072" y="1268760"/>
            <a:ext cx="11008927" cy="399073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Kurse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3719736" y="3573016"/>
            <a:ext cx="8280920" cy="2384601"/>
            <a:chOff x="3171056" y="3421800"/>
            <a:chExt cx="2492896" cy="2936223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936223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3603104" y="4077071"/>
              <a:ext cx="1628800" cy="1819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Die </a:t>
              </a:r>
              <a:r>
                <a:rPr lang="de-CH" b="1" dirty="0"/>
                <a:t>Anmeldung</a:t>
              </a:r>
              <a:r>
                <a:rPr lang="de-CH" dirty="0"/>
                <a:t> der Teilnehmer für </a:t>
              </a:r>
              <a:r>
                <a:rPr lang="de-CH" b="1" dirty="0"/>
                <a:t>Kurse</a:t>
              </a:r>
              <a:r>
                <a:rPr lang="de-CH" dirty="0"/>
                <a:t> im Bereich </a:t>
              </a:r>
              <a:r>
                <a:rPr lang="de-CH" b="1" dirty="0" err="1"/>
                <a:t>SaD</a:t>
              </a:r>
              <a:r>
                <a:rPr lang="de-CH" dirty="0"/>
                <a:t> (SMK, JSLK, SM- und JSL-WK), erfolgt </a:t>
              </a:r>
              <a:r>
                <a:rPr lang="de-CH" b="1" dirty="0"/>
                <a:t>ab 2024 über SAT-Admin.</a:t>
              </a:r>
            </a:p>
            <a:p>
              <a:r>
                <a:rPr lang="de-CH" b="1" dirty="0" err="1"/>
                <a:t>SaD</a:t>
              </a:r>
              <a:r>
                <a:rPr lang="de-CH" b="1" dirty="0"/>
                <a:t> </a:t>
              </a:r>
              <a:r>
                <a:rPr lang="de-CH" dirty="0"/>
                <a:t>und</a:t>
              </a:r>
              <a:r>
                <a:rPr lang="de-CH" b="1" dirty="0"/>
                <a:t> </a:t>
              </a:r>
              <a:r>
                <a:rPr lang="de-CH" b="1"/>
                <a:t>ESO Eidg</a:t>
              </a:r>
              <a:r>
                <a:rPr lang="de-CH" b="1" dirty="0"/>
                <a:t>. Schiessoffizier – Kursverwaltung </a:t>
              </a:r>
              <a:r>
                <a:rPr lang="de-CH" dirty="0"/>
                <a:t>können Kurse erstellen.</a:t>
              </a: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FE9E6EF1-41F0-4602-9EBF-DC044929DFE7}"/>
              </a:ext>
            </a:extLst>
          </p:cNvPr>
          <p:cNvSpPr/>
          <p:nvPr/>
        </p:nvSpPr>
        <p:spPr>
          <a:xfrm>
            <a:off x="1183072" y="3861048"/>
            <a:ext cx="1384536" cy="216024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5181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009D25D-14CC-4CF2-A12F-438495461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79" y="1049166"/>
            <a:ext cx="9553260" cy="518814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Vorstandsmeldung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5159896" y="1268760"/>
            <a:ext cx="6912768" cy="2448272"/>
            <a:chOff x="3171056" y="3421800"/>
            <a:chExt cx="2492896" cy="4460977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4460977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3563373" y="3987791"/>
              <a:ext cx="1628800" cy="3196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Die </a:t>
              </a:r>
              <a:r>
                <a:rPr lang="de-CH" b="1" dirty="0"/>
                <a:t>Vorstandsmeldung</a:t>
              </a:r>
              <a:r>
                <a:rPr lang="de-CH" dirty="0"/>
                <a:t> ist durch den Verein </a:t>
              </a:r>
              <a:r>
                <a:rPr lang="de-CH" b="1" dirty="0"/>
                <a:t>bis 10. April </a:t>
              </a:r>
              <a:r>
                <a:rPr lang="de-CH" dirty="0"/>
                <a:t>einzugeben. Danach ist die Genehmigung der Vorstands-meldung unter dem Navigationspunkt «</a:t>
              </a:r>
              <a:r>
                <a:rPr lang="de-CH" b="1" dirty="0"/>
                <a:t>Vorstandsmeldung» zu initialisieren</a:t>
              </a:r>
              <a:r>
                <a:rPr lang="de-CH" dirty="0"/>
                <a:t> (Start Workflow). </a:t>
              </a: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E374506D-4A13-4AAC-9294-DE0E63248882}"/>
              </a:ext>
            </a:extLst>
          </p:cNvPr>
          <p:cNvSpPr/>
          <p:nvPr/>
        </p:nvSpPr>
        <p:spPr>
          <a:xfrm>
            <a:off x="9192344" y="5808835"/>
            <a:ext cx="1368152" cy="284462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972055E-5E1F-4B5B-94AC-7206ED06F436}"/>
              </a:ext>
            </a:extLst>
          </p:cNvPr>
          <p:cNvSpPr/>
          <p:nvPr/>
        </p:nvSpPr>
        <p:spPr>
          <a:xfrm>
            <a:off x="1080179" y="3501008"/>
            <a:ext cx="1199397" cy="250243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8728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37D0CA4-CF51-42B2-BF10-7535CF647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Einloggen ins Ausbildungs-System (</a:t>
            </a:r>
            <a:r>
              <a:rPr lang="de-CH" dirty="0">
                <a:hlinkClick r:id="rId2"/>
              </a:rPr>
              <a:t>www.sat-a.admin.ch</a:t>
            </a:r>
            <a:r>
              <a:rPr lang="de-CH" dirty="0"/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Rolle als Mitglied/Präsident SK oder ESO wählen (nicht POC);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Aktive Organisation </a:t>
            </a:r>
            <a:r>
              <a:rPr lang="de-CH" dirty="0">
                <a:sym typeface="Wingdings" panose="05000000000000000000" pitchFamily="2" charset="2"/>
              </a:rPr>
              <a:t></a:t>
            </a:r>
            <a:r>
              <a:rPr lang="de-CH" dirty="0"/>
              <a:t> Verein wählen;</a:t>
            </a:r>
          </a:p>
          <a:p>
            <a:pPr marL="702900" lvl="1" indent="-342900"/>
            <a:r>
              <a:rPr lang="de-CH" dirty="0"/>
              <a:t>Personeneinträge kontrollieren;</a:t>
            </a:r>
          </a:p>
          <a:p>
            <a:pPr marL="702900" lvl="1" indent="-342900"/>
            <a:r>
              <a:rPr lang="de-CH" dirty="0"/>
              <a:t>Eine Tätigkeit bei einer Person ändern (</a:t>
            </a:r>
            <a:r>
              <a:rPr lang="de-CH" dirty="0" err="1"/>
              <a:t>zB</a:t>
            </a:r>
            <a:r>
              <a:rPr lang="de-CH" dirty="0"/>
              <a:t> Vereinspräsident wird zum Sekretär);</a:t>
            </a:r>
          </a:p>
          <a:p>
            <a:pPr marL="702900" lvl="1" indent="-342900"/>
            <a:r>
              <a:rPr lang="de-CH" dirty="0" err="1"/>
              <a:t>Mind</a:t>
            </a:r>
            <a:r>
              <a:rPr lang="de-CH" dirty="0"/>
              <a:t> 3 Schiesstage erfassen (Training/OP/JS).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r>
              <a:rPr lang="de-CH" b="1" dirty="0"/>
              <a:t>POC SSV: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Rolle als Mitglieder der KSV oder UV wählen;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Aktive Organisation </a:t>
            </a:r>
            <a:r>
              <a:rPr lang="de-CH" dirty="0">
                <a:sym typeface="Wingdings" panose="05000000000000000000" pitchFamily="2" charset="2"/>
              </a:rPr>
              <a:t></a:t>
            </a:r>
            <a:r>
              <a:rPr lang="de-CH" dirty="0"/>
              <a:t> Verein wählen;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Weiter wie oben.</a:t>
            </a:r>
          </a:p>
          <a:p>
            <a:r>
              <a:rPr lang="de-CH" dirty="0"/>
              <a:t>	</a:t>
            </a:r>
          </a:p>
          <a:p>
            <a:r>
              <a:rPr lang="de-CH" b="1" dirty="0"/>
              <a:t>Zeit: </a:t>
            </a:r>
            <a:r>
              <a:rPr lang="de-CH" dirty="0"/>
              <a:t>15'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21332DC-D8F5-4C1B-A3CC-AFB8426C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Auftrag</a:t>
            </a:r>
            <a:r>
              <a:rPr lang="de-DE" dirty="0"/>
              <a:t>	</a:t>
            </a:r>
            <a:endParaRPr lang="de-CH" dirty="0"/>
          </a:p>
        </p:txBody>
      </p:sp>
      <p:pic>
        <p:nvPicPr>
          <p:cNvPr id="1030" name="Picture 6" descr="Pointing Finger Stock Vector | Adobe Stock">
            <a:extLst>
              <a:ext uri="{FF2B5EF4-FFF2-40B4-BE49-F238E27FC236}">
                <a16:creationId xmlns:a16="http://schemas.microsoft.com/office/drawing/2014/main" id="{753C99AE-1FD2-4679-9C2B-54B136CE2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14362" r="6685" b="14239"/>
          <a:stretch/>
        </p:blipFill>
        <p:spPr bwMode="auto">
          <a:xfrm>
            <a:off x="8832304" y="3705608"/>
            <a:ext cx="295232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9373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37D0CA4-CF51-42B2-BF10-7535CF647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Feststellungen, Probleme, Fragen und </a:t>
            </a:r>
            <a:r>
              <a:rPr lang="de-CH" dirty="0" err="1"/>
              <a:t>Findings</a:t>
            </a:r>
            <a:r>
              <a:rPr lang="de-CH" dirty="0"/>
              <a:t> bisher?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21332DC-D8F5-4C1B-A3CC-AFB8426C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Auftrag</a:t>
            </a:r>
            <a:r>
              <a:rPr lang="de-DE" dirty="0"/>
              <a:t>	</a:t>
            </a:r>
            <a:endParaRPr lang="de-CH" dirty="0"/>
          </a:p>
        </p:txBody>
      </p:sp>
      <p:pic>
        <p:nvPicPr>
          <p:cNvPr id="1030" name="Picture 6" descr="Pointing Finger Stock Vector | Adobe Stock">
            <a:extLst>
              <a:ext uri="{FF2B5EF4-FFF2-40B4-BE49-F238E27FC236}">
                <a16:creationId xmlns:a16="http://schemas.microsoft.com/office/drawing/2014/main" id="{753C99AE-1FD2-4679-9C2B-54B136CE2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14362" r="6685" b="14239"/>
          <a:stretch/>
        </p:blipFill>
        <p:spPr bwMode="auto">
          <a:xfrm>
            <a:off x="8832304" y="3705608"/>
            <a:ext cx="295232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477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20" y="887979"/>
            <a:ext cx="1603789" cy="520484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Navigation Teil 2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701" y="887979"/>
            <a:ext cx="1656184" cy="524241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744" y="887979"/>
            <a:ext cx="1547575" cy="524241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1AB58091-8DB3-4DC0-A324-DCCAD39D2927}"/>
              </a:ext>
            </a:extLst>
          </p:cNvPr>
          <p:cNvSpPr/>
          <p:nvPr/>
        </p:nvSpPr>
        <p:spPr>
          <a:xfrm>
            <a:off x="3644701" y="3542677"/>
            <a:ext cx="4957617" cy="318371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2915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Arbeiten bis zum «</a:t>
            </a:r>
            <a:r>
              <a:rPr lang="de-DE" dirty="0" err="1"/>
              <a:t>go</a:t>
            </a:r>
            <a:r>
              <a:rPr lang="de-DE" dirty="0"/>
              <a:t> live»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Ausbildungskonzept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Systemdemonstration und Einführung in die Arbeit mit SAT-Admin</a:t>
            </a:r>
          </a:p>
          <a:p>
            <a:r>
              <a:rPr lang="de-DE" dirty="0"/>
              <a:t>______________________________________________________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Travailler jusqu'au </a:t>
            </a:r>
            <a:r>
              <a:rPr lang="de-DE" dirty="0"/>
              <a:t>«</a:t>
            </a:r>
            <a:r>
              <a:rPr lang="de-DE" dirty="0" err="1"/>
              <a:t>go</a:t>
            </a:r>
            <a:r>
              <a:rPr lang="de-DE" dirty="0"/>
              <a:t> live»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Concept de 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Démonstration du système et introduction au </a:t>
            </a:r>
            <a:br>
              <a:rPr lang="fr-FR" dirty="0"/>
            </a:br>
            <a:r>
              <a:rPr lang="fr-FR" dirty="0"/>
              <a:t>travail avec le SAT-Admin</a:t>
            </a: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  <a:endParaRPr lang="de-CH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82616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Teilnehmerlisten Gewehr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88" y="1052736"/>
            <a:ext cx="9722008" cy="489585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7392144" y="5229200"/>
            <a:ext cx="3240360" cy="43204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/>
          <p:cNvSpPr/>
          <p:nvPr/>
        </p:nvSpPr>
        <p:spPr>
          <a:xfrm>
            <a:off x="7392144" y="3789040"/>
            <a:ext cx="3168352" cy="43204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8" name="Gruppieren 7"/>
          <p:cNvGrpSpPr/>
          <p:nvPr/>
        </p:nvGrpSpPr>
        <p:grpSpPr>
          <a:xfrm>
            <a:off x="2783632" y="692696"/>
            <a:ext cx="8064648" cy="1944216"/>
            <a:chOff x="3171056" y="3421800"/>
            <a:chExt cx="2492896" cy="2492896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3563373" y="3987790"/>
              <a:ext cx="1628800" cy="1539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Auf der </a:t>
              </a:r>
              <a:r>
                <a:rPr lang="de-CH" b="1" dirty="0"/>
                <a:t>Teilnehmerliste OP/FS </a:t>
              </a:r>
              <a:r>
                <a:rPr lang="de-CH" dirty="0"/>
                <a:t>Gewehr können die </a:t>
              </a:r>
              <a:r>
                <a:rPr lang="de-CH" b="1" dirty="0"/>
                <a:t>Vereinsmitglieder</a:t>
              </a:r>
              <a:r>
                <a:rPr lang="de-CH" dirty="0"/>
                <a:t> über </a:t>
              </a:r>
              <a:r>
                <a:rPr lang="de-CH" b="1" dirty="0"/>
                <a:t>«Vereinsmitglied suchen» </a:t>
              </a:r>
              <a:r>
                <a:rPr lang="de-CH" dirty="0"/>
                <a:t>oder </a:t>
              </a:r>
              <a:r>
                <a:rPr lang="de-CH" b="1" dirty="0" err="1"/>
                <a:t>AdA</a:t>
              </a:r>
              <a:r>
                <a:rPr lang="de-CH" b="1" dirty="0"/>
                <a:t> </a:t>
              </a:r>
              <a:r>
                <a:rPr lang="de-CH" dirty="0"/>
                <a:t>mittels</a:t>
              </a:r>
              <a:r>
                <a:rPr lang="de-CH" b="1" dirty="0"/>
                <a:t> «Versichertennummer» </a:t>
              </a:r>
              <a:r>
                <a:rPr lang="de-CH" dirty="0"/>
                <a:t>eingegeben werden.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86799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CE68C63-0A09-434A-B3E9-969848584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870070"/>
            <a:ext cx="8928992" cy="5325681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Teilnehmerlisten Gewehr</a:t>
            </a:r>
            <a:endParaRPr lang="de-CH" dirty="0">
              <a:solidFill>
                <a:srgbClr val="C00000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407368" y="830182"/>
            <a:ext cx="8280920" cy="2814842"/>
            <a:chOff x="3171056" y="3421799"/>
            <a:chExt cx="2492896" cy="3598945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799"/>
              <a:ext cx="2492896" cy="3598945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3563373" y="3987792"/>
              <a:ext cx="1628800" cy="259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Nachdem der </a:t>
              </a:r>
              <a:r>
                <a:rPr lang="de-CH" b="1" dirty="0"/>
                <a:t>Teilnehmer gefunden </a:t>
              </a:r>
              <a:r>
                <a:rPr lang="de-CH" dirty="0"/>
                <a:t>wurde, können die </a:t>
              </a:r>
              <a:r>
                <a:rPr lang="de-CH" b="1" dirty="0"/>
                <a:t>notwendigen Felder ausgefüllt </a:t>
              </a:r>
              <a:r>
                <a:rPr lang="de-CH" dirty="0"/>
                <a:t>werden. Die Eingabe kann mit </a:t>
              </a:r>
              <a:r>
                <a:rPr lang="de-CH" b="1" dirty="0"/>
                <a:t>Enter</a:t>
              </a:r>
              <a:r>
                <a:rPr lang="de-CH" dirty="0"/>
                <a:t> bestätigt werden.</a:t>
              </a:r>
            </a:p>
            <a:p>
              <a:r>
                <a:rPr lang="de-CH" dirty="0"/>
                <a:t>Über den </a:t>
              </a:r>
              <a:r>
                <a:rPr lang="de-CH" b="1" dirty="0"/>
                <a:t>Knopf «Hinzufügen» </a:t>
              </a:r>
              <a:r>
                <a:rPr lang="de-CH" dirty="0"/>
                <a:t>kann die </a:t>
              </a:r>
              <a:r>
                <a:rPr lang="de-CH" b="1" dirty="0"/>
                <a:t>nächste Person </a:t>
              </a:r>
              <a:r>
                <a:rPr lang="de-CH" dirty="0"/>
                <a:t>eingegeben werden.</a:t>
              </a:r>
            </a:p>
            <a:p>
              <a:r>
                <a:rPr lang="de-CH" dirty="0"/>
                <a:t>Der </a:t>
              </a:r>
              <a:r>
                <a:rPr lang="de-CH" b="1" dirty="0"/>
                <a:t>Schiessbericht</a:t>
              </a:r>
              <a:r>
                <a:rPr lang="de-CH" dirty="0"/>
                <a:t> wird </a:t>
              </a:r>
              <a:r>
                <a:rPr lang="de-CH" b="1" dirty="0"/>
                <a:t>fortlaufend aktualisiert.</a:t>
              </a:r>
            </a:p>
          </p:txBody>
        </p:sp>
      </p:grpSp>
      <p:sp>
        <p:nvSpPr>
          <p:cNvPr id="13" name="Rechteck 12">
            <a:extLst>
              <a:ext uri="{FF2B5EF4-FFF2-40B4-BE49-F238E27FC236}">
                <a16:creationId xmlns:a16="http://schemas.microsoft.com/office/drawing/2014/main" id="{D86D855C-C63D-4E6D-968F-B9DB59FE406F}"/>
              </a:ext>
            </a:extLst>
          </p:cNvPr>
          <p:cNvSpPr/>
          <p:nvPr/>
        </p:nvSpPr>
        <p:spPr>
          <a:xfrm>
            <a:off x="8806776" y="2440507"/>
            <a:ext cx="1152128" cy="399586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6308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BF0D873-20C4-48C8-9E22-E16049254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DA714A1-3491-43B1-B98C-6A2C26691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Teilnehmerlisten Gewehr</a:t>
            </a:r>
            <a:endParaRPr lang="de-CH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0470478-A5BE-4C7C-9843-E5A2CC6FE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1484043"/>
            <a:ext cx="10272464" cy="437266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F7FB476E-40F1-49A3-A402-10A687D6CF66}"/>
              </a:ext>
            </a:extLst>
          </p:cNvPr>
          <p:cNvSpPr/>
          <p:nvPr/>
        </p:nvSpPr>
        <p:spPr>
          <a:xfrm>
            <a:off x="9192344" y="3261519"/>
            <a:ext cx="1440160" cy="311497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DEFEEDF-A80A-42F9-8478-DFD1F46816DD}"/>
              </a:ext>
            </a:extLst>
          </p:cNvPr>
          <p:cNvGrpSpPr/>
          <p:nvPr/>
        </p:nvGrpSpPr>
        <p:grpSpPr>
          <a:xfrm>
            <a:off x="119336" y="3261519"/>
            <a:ext cx="3672408" cy="2595188"/>
            <a:chOff x="3171056" y="3421800"/>
            <a:chExt cx="2492896" cy="2794722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8D30418-D057-4776-A15B-3149C9C31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794722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D073FD5-C9B3-464D-9935-6BA36FA189F1}"/>
                </a:ext>
              </a:extLst>
            </p:cNvPr>
            <p:cNvSpPr txBox="1"/>
            <p:nvPr/>
          </p:nvSpPr>
          <p:spPr>
            <a:xfrm>
              <a:off x="3563373" y="3854333"/>
              <a:ext cx="1709536" cy="2187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Es kann mittels </a:t>
              </a:r>
              <a:r>
                <a:rPr lang="de-CH" b="1" dirty="0"/>
                <a:t>Versichertennummer</a:t>
              </a:r>
              <a:r>
                <a:rPr lang="de-CH" dirty="0"/>
                <a:t> oder Angaben (</a:t>
              </a:r>
              <a:r>
                <a:rPr lang="de-CH" b="1" dirty="0"/>
                <a:t>Name/Vorname/ Wohnort</a:t>
              </a:r>
              <a:r>
                <a:rPr lang="de-CH" dirty="0"/>
                <a:t>) zu Personen gesucht werden.</a:t>
              </a:r>
              <a:endParaRPr lang="de-CH" b="1" dirty="0"/>
            </a:p>
          </p:txBody>
        </p:sp>
      </p:grpSp>
      <p:sp>
        <p:nvSpPr>
          <p:cNvPr id="15" name="Rechteck 14">
            <a:extLst>
              <a:ext uri="{FF2B5EF4-FFF2-40B4-BE49-F238E27FC236}">
                <a16:creationId xmlns:a16="http://schemas.microsoft.com/office/drawing/2014/main" id="{BAF03E86-2E80-4D67-AD21-7580D3B205D2}"/>
              </a:ext>
            </a:extLst>
          </p:cNvPr>
          <p:cNvSpPr/>
          <p:nvPr/>
        </p:nvSpPr>
        <p:spPr>
          <a:xfrm>
            <a:off x="3791744" y="3157350"/>
            <a:ext cx="5256584" cy="311497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4E07694-A785-4BAA-9FE7-2CF0EFF4F077}"/>
              </a:ext>
            </a:extLst>
          </p:cNvPr>
          <p:cNvSpPr/>
          <p:nvPr/>
        </p:nvSpPr>
        <p:spPr>
          <a:xfrm>
            <a:off x="3791744" y="3663171"/>
            <a:ext cx="5256584" cy="989965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78005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21565A1-EE2C-40C7-ACDE-78B93912C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8E027D5-512A-45F7-AC45-3B3077650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Jungschützenkurs </a:t>
            </a:r>
            <a:r>
              <a:rPr lang="de-DE" dirty="0"/>
              <a:t>	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8E8102-43C4-4E3B-8C96-5238C68C6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78" y="1439271"/>
            <a:ext cx="10582443" cy="4462208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CCF3192-0982-4D9B-AF7B-5C38739B1E6A}"/>
              </a:ext>
            </a:extLst>
          </p:cNvPr>
          <p:cNvGrpSpPr/>
          <p:nvPr/>
        </p:nvGrpSpPr>
        <p:grpSpPr>
          <a:xfrm>
            <a:off x="8328248" y="3702806"/>
            <a:ext cx="3312368" cy="2415569"/>
            <a:chOff x="3171056" y="3421800"/>
            <a:chExt cx="2492896" cy="2794722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F00F0EFD-1149-4192-9DD3-8E68621C5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794722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AA7AC96-6D45-413A-9EA3-ED8894DFE264}"/>
                </a:ext>
              </a:extLst>
            </p:cNvPr>
            <p:cNvSpPr txBox="1"/>
            <p:nvPr/>
          </p:nvSpPr>
          <p:spPr>
            <a:xfrm>
              <a:off x="3563373" y="3854333"/>
              <a:ext cx="1628800" cy="969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Damit JS auf der Teilnehmerliste erscheinen, müssen </a:t>
              </a:r>
              <a:r>
                <a:rPr lang="de-CH" b="1" dirty="0"/>
                <a:t>dies vorgängig erfasst werden</a:t>
              </a:r>
              <a:r>
                <a:rPr lang="de-CH" dirty="0"/>
                <a:t>.</a:t>
              </a:r>
              <a:endParaRPr lang="de-CH" b="1" dirty="0"/>
            </a:p>
          </p:txBody>
        </p:sp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2FFE0A47-D389-4BE8-A2BE-B9EE0B2776D3}"/>
              </a:ext>
            </a:extLst>
          </p:cNvPr>
          <p:cNvSpPr/>
          <p:nvPr/>
        </p:nvSpPr>
        <p:spPr>
          <a:xfrm>
            <a:off x="804778" y="4477062"/>
            <a:ext cx="1258774" cy="248082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01415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41CA84F-A5A1-4B35-8A5B-33FE439E9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552" y="1105142"/>
            <a:ext cx="4630464" cy="376022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31738B2-3F19-4815-8C4D-D99ECF82E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976" y="1196753"/>
            <a:ext cx="5832648" cy="1400854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Jungschützenkurs 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951984" y="1772816"/>
            <a:ext cx="5733212" cy="743935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92CC2308-38C4-4D1E-BA4D-41EF5A51F3A5}"/>
              </a:ext>
            </a:extLst>
          </p:cNvPr>
          <p:cNvGrpSpPr/>
          <p:nvPr/>
        </p:nvGrpSpPr>
        <p:grpSpPr>
          <a:xfrm>
            <a:off x="5591944" y="2597607"/>
            <a:ext cx="6120680" cy="2660500"/>
            <a:chOff x="3171056" y="3421800"/>
            <a:chExt cx="2492896" cy="2794722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23A6541-C7B6-4B23-8C0D-3446A9C2B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794722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31A8822-4076-4254-9505-CFB9C56AB3DF}"/>
                </a:ext>
              </a:extLst>
            </p:cNvPr>
            <p:cNvSpPr txBox="1"/>
            <p:nvPr/>
          </p:nvSpPr>
          <p:spPr>
            <a:xfrm>
              <a:off x="3563373" y="3854333"/>
              <a:ext cx="1628800" cy="2133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Erfassen von Jungschützen.</a:t>
              </a:r>
            </a:p>
            <a:p>
              <a:r>
                <a:rPr lang="de-CH" b="1" dirty="0"/>
                <a:t>Wichtig: Zuerst </a:t>
              </a:r>
              <a:r>
                <a:rPr lang="de-CH" dirty="0"/>
                <a:t>ist</a:t>
              </a:r>
              <a:r>
                <a:rPr lang="de-CH" b="1" dirty="0"/>
                <a:t> </a:t>
              </a:r>
              <a:r>
                <a:rPr lang="de-CH" dirty="0"/>
                <a:t>eine </a:t>
              </a:r>
              <a:r>
                <a:rPr lang="de-CH" b="1" dirty="0"/>
                <a:t>Mitgliedschaft</a:t>
              </a:r>
              <a:r>
                <a:rPr lang="de-CH" dirty="0"/>
                <a:t> und dann die </a:t>
              </a:r>
              <a:r>
                <a:rPr lang="de-CH" b="1" dirty="0"/>
                <a:t>Tätigkeit «JS+JJ Kursteilnehmer (G300m)» zu erfassen.</a:t>
              </a:r>
            </a:p>
            <a:p>
              <a:endParaRPr lang="de-CH" b="1" dirty="0"/>
            </a:p>
            <a:p>
              <a:r>
                <a:rPr lang="de-CH" b="1" dirty="0"/>
                <a:t>AHV-</a:t>
              </a:r>
              <a:r>
                <a:rPr lang="de-CH" b="1" dirty="0" err="1"/>
                <a:t>Nr</a:t>
              </a:r>
              <a:r>
                <a:rPr lang="de-CH" b="1" dirty="0"/>
                <a:t> ist für JS Pflicht</a:t>
              </a:r>
            </a:p>
          </p:txBody>
        </p: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00FE34BD-471E-4313-9463-05354839AC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408" y="5301208"/>
            <a:ext cx="7968208" cy="751173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3672408" y="5229200"/>
            <a:ext cx="7968208" cy="936104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CD6CE42-BD60-4432-B623-D2E0E31D26B4}"/>
              </a:ext>
            </a:extLst>
          </p:cNvPr>
          <p:cNvGrpSpPr/>
          <p:nvPr/>
        </p:nvGrpSpPr>
        <p:grpSpPr>
          <a:xfrm>
            <a:off x="123208" y="1115897"/>
            <a:ext cx="1486344" cy="4958876"/>
            <a:chOff x="-726917" y="1129242"/>
            <a:chExt cx="1684525" cy="5242410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7B152AC7-04AC-46DA-A2DA-D360C0CFF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98576" y="1129242"/>
              <a:ext cx="1656184" cy="5242410"/>
            </a:xfrm>
            <a:prstGeom prst="rect">
              <a:avLst/>
            </a:prstGeom>
          </p:spPr>
        </p:pic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C03771B9-D57A-4737-8269-4C3B223D1A72}"/>
                </a:ext>
              </a:extLst>
            </p:cNvPr>
            <p:cNvSpPr/>
            <p:nvPr/>
          </p:nvSpPr>
          <p:spPr>
            <a:xfrm>
              <a:off x="-726917" y="2514687"/>
              <a:ext cx="1126103" cy="194154"/>
            </a:xfrm>
            <a:prstGeom prst="rect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843002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3CAE6C0-AC68-4032-9779-ED7DA1061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55440" y="1098419"/>
            <a:ext cx="4969313" cy="489585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Jungschützenkurs 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6324584" y="3429000"/>
            <a:ext cx="5299129" cy="2736303"/>
            <a:chOff x="1675815" y="3720909"/>
            <a:chExt cx="3988137" cy="4600598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5815" y="3720909"/>
              <a:ext cx="3988137" cy="4600598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2205055" y="4635928"/>
              <a:ext cx="2767104" cy="341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Auf den </a:t>
              </a:r>
              <a:r>
                <a:rPr lang="de-CH" b="1" dirty="0"/>
                <a:t>Personendaten muss das Häkchen «JS+JJ Kursteil-nehmer 300m»</a:t>
              </a:r>
              <a:r>
                <a:rPr lang="de-CH" dirty="0"/>
                <a:t> gesetzt werden. </a:t>
              </a:r>
            </a:p>
            <a:p>
              <a:endParaRPr lang="de-CH" dirty="0"/>
            </a:p>
            <a:p>
              <a:r>
                <a:rPr lang="de-CH" dirty="0"/>
                <a:t>Die </a:t>
              </a:r>
              <a:r>
                <a:rPr lang="de-CH" b="1" dirty="0"/>
                <a:t>Versichertennummer</a:t>
              </a:r>
              <a:r>
                <a:rPr lang="de-CH" dirty="0"/>
                <a:t> ist bei den </a:t>
              </a:r>
              <a:r>
                <a:rPr lang="de-CH" b="1" dirty="0"/>
                <a:t>Jungschützen ein Pflichtfeld.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1055440" y="4941168"/>
            <a:ext cx="1440160" cy="36004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39E4CCC-BD34-4DE4-872D-B667CB34D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032" y="1324598"/>
            <a:ext cx="5299129" cy="210440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8A61489-1717-4771-8B3C-2F4EC1415FEB}"/>
              </a:ext>
            </a:extLst>
          </p:cNvPr>
          <p:cNvSpPr/>
          <p:nvPr/>
        </p:nvSpPr>
        <p:spPr>
          <a:xfrm>
            <a:off x="1055440" y="1412776"/>
            <a:ext cx="864096" cy="36004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17692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Jungschützenkurs 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2C26D96-A06D-4459-BE09-0B26DF8AB214}"/>
              </a:ext>
            </a:extLst>
          </p:cNvPr>
          <p:cNvGrpSpPr/>
          <p:nvPr/>
        </p:nvGrpSpPr>
        <p:grpSpPr>
          <a:xfrm>
            <a:off x="1487488" y="1628800"/>
            <a:ext cx="4741090" cy="4453154"/>
            <a:chOff x="1089624" y="1165845"/>
            <a:chExt cx="4862360" cy="48554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4F4024CE-68FC-4AA0-805F-819ECA4220E3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9624" y="1165845"/>
              <a:ext cx="4862360" cy="4855443"/>
            </a:xfrm>
            <a:prstGeom prst="rect">
              <a:avLst/>
            </a:prstGeom>
          </p:spPr>
        </p:pic>
        <p:sp>
          <p:nvSpPr>
            <p:cNvPr id="17" name="Rechteck 16"/>
            <p:cNvSpPr/>
            <p:nvPr/>
          </p:nvSpPr>
          <p:spPr>
            <a:xfrm>
              <a:off x="4232418" y="2492896"/>
              <a:ext cx="1584176" cy="360040"/>
            </a:xfrm>
            <a:prstGeom prst="rect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pic>
        <p:nvPicPr>
          <p:cNvPr id="18" name="Grafik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092" y="2156104"/>
            <a:ext cx="5272524" cy="3001088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7428148" y="4341631"/>
            <a:ext cx="4212468" cy="887569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43F20CB-CC53-44AC-A153-F8304FEECD03}"/>
              </a:ext>
            </a:extLst>
          </p:cNvPr>
          <p:cNvGrpSpPr/>
          <p:nvPr/>
        </p:nvGrpSpPr>
        <p:grpSpPr>
          <a:xfrm>
            <a:off x="6256919" y="620688"/>
            <a:ext cx="5671729" cy="1860866"/>
            <a:chOff x="3171056" y="3421800"/>
            <a:chExt cx="2492896" cy="249289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5A0F5A3-268E-4E99-A92D-9C6FA83DF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10AA7591-F8B4-4200-A2E7-7FD764797162}"/>
                </a:ext>
              </a:extLst>
            </p:cNvPr>
            <p:cNvSpPr txBox="1"/>
            <p:nvPr/>
          </p:nvSpPr>
          <p:spPr>
            <a:xfrm>
              <a:off x="3511773" y="3987791"/>
              <a:ext cx="1815732" cy="1236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Die </a:t>
              </a:r>
              <a:r>
                <a:rPr lang="de-CH" b="1" dirty="0"/>
                <a:t>Kursteilnehmer</a:t>
              </a:r>
              <a:r>
                <a:rPr lang="de-CH" dirty="0"/>
                <a:t> werden </a:t>
              </a:r>
              <a:r>
                <a:rPr lang="de-CH" b="1" dirty="0"/>
                <a:t>automatisch</a:t>
              </a:r>
              <a:r>
                <a:rPr lang="de-CH" dirty="0"/>
                <a:t> </a:t>
              </a:r>
              <a:r>
                <a:rPr lang="de-CH" b="1" dirty="0"/>
                <a:t>auf</a:t>
              </a:r>
              <a:r>
                <a:rPr lang="de-CH" dirty="0"/>
                <a:t> die </a:t>
              </a:r>
              <a:r>
                <a:rPr lang="de-CH" b="1" dirty="0"/>
                <a:t>Teilnehmerliste</a:t>
              </a:r>
              <a:r>
                <a:rPr lang="de-CH" dirty="0"/>
                <a:t> </a:t>
              </a:r>
              <a:r>
                <a:rPr lang="de-CH" b="1" dirty="0"/>
                <a:t>JS </a:t>
              </a:r>
              <a:r>
                <a:rPr lang="de-CH" b="1" dirty="0" err="1"/>
                <a:t>Stgw</a:t>
              </a:r>
              <a:r>
                <a:rPr lang="de-CH" b="1" dirty="0"/>
                <a:t> 90 </a:t>
              </a:r>
              <a:r>
                <a:rPr lang="de-CH" dirty="0"/>
                <a:t>übernommen.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077583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D50DAA66-316C-4991-95E9-46F690186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55440" y="1106318"/>
            <a:ext cx="5209404" cy="489585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Jungschützenleiter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6600056" y="764704"/>
            <a:ext cx="4963917" cy="3571645"/>
            <a:chOff x="1675815" y="3720909"/>
            <a:chExt cx="3988137" cy="3389917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5815" y="3720909"/>
              <a:ext cx="3988137" cy="3389917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2205055" y="4485986"/>
              <a:ext cx="2767104" cy="2190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Damit der </a:t>
              </a:r>
              <a:r>
                <a:rPr lang="de-CH" b="1" dirty="0"/>
                <a:t>Jungschützenleiter</a:t>
              </a:r>
              <a:r>
                <a:rPr lang="de-CH" dirty="0"/>
                <a:t> auf der Teilnehmerliste JS </a:t>
              </a:r>
              <a:r>
                <a:rPr lang="de-CH" dirty="0" err="1"/>
                <a:t>Stgw</a:t>
              </a:r>
              <a:r>
                <a:rPr lang="de-CH" dirty="0"/>
                <a:t> 90 erscheint und so die Gratis-munition für das Wettschiessen abgerechnet wird,</a:t>
              </a:r>
              <a:r>
                <a:rPr lang="de-CH" b="1" dirty="0"/>
                <a:t> muss das Häkchen «JS+JJ Teilnahme Leiter Wettschiessen»</a:t>
              </a:r>
              <a:r>
                <a:rPr lang="de-CH" dirty="0"/>
                <a:t> gesetzt werden.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3647728" y="4941168"/>
            <a:ext cx="1944216" cy="36004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3F0216E-A2FC-44B6-B454-3A1A4F4C61E9}"/>
              </a:ext>
            </a:extLst>
          </p:cNvPr>
          <p:cNvGrpSpPr/>
          <p:nvPr/>
        </p:nvGrpSpPr>
        <p:grpSpPr>
          <a:xfrm>
            <a:off x="6256919" y="4293096"/>
            <a:ext cx="5671729" cy="1860866"/>
            <a:chOff x="3171056" y="3421800"/>
            <a:chExt cx="2492896" cy="2492896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6B758A87-E78C-4DA9-94DC-56DBDCC8B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D8BC5AAF-2C32-4BE9-BF4F-10E521F9A280}"/>
                </a:ext>
              </a:extLst>
            </p:cNvPr>
            <p:cNvSpPr txBox="1"/>
            <p:nvPr/>
          </p:nvSpPr>
          <p:spPr>
            <a:xfrm>
              <a:off x="3511774" y="3987791"/>
              <a:ext cx="1815732" cy="1236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Die Leiter und Hilfsleiter werden </a:t>
              </a:r>
              <a:r>
                <a:rPr lang="de-CH" b="1" dirty="0"/>
                <a:t>automatisch</a:t>
              </a:r>
              <a:r>
                <a:rPr lang="de-CH" dirty="0"/>
                <a:t> </a:t>
              </a:r>
              <a:r>
                <a:rPr lang="de-CH" b="1" dirty="0"/>
                <a:t>auf</a:t>
              </a:r>
              <a:r>
                <a:rPr lang="de-CH" dirty="0"/>
                <a:t> die </a:t>
              </a:r>
              <a:r>
                <a:rPr lang="de-CH" b="1" dirty="0"/>
                <a:t>Teilnehmerliste</a:t>
              </a:r>
              <a:r>
                <a:rPr lang="de-CH" dirty="0"/>
                <a:t> JS </a:t>
              </a:r>
              <a:r>
                <a:rPr lang="de-CH" dirty="0" err="1"/>
                <a:t>Stgw</a:t>
              </a:r>
              <a:r>
                <a:rPr lang="de-CH" dirty="0"/>
                <a:t> 90 übernommen.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073624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Teilnehmerlisten JS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4962C9B-D6DA-4C3E-8D7B-185C588F5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097" y="786155"/>
            <a:ext cx="7998645" cy="5285690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8184232" y="335068"/>
            <a:ext cx="3744416" cy="2664297"/>
            <a:chOff x="1442643" y="-5067924"/>
            <a:chExt cx="5039814" cy="10982620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2643" y="-5067924"/>
              <a:ext cx="5039814" cy="10982620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2389923" y="-2951286"/>
              <a:ext cx="3196567" cy="7745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Die </a:t>
              </a:r>
              <a:r>
                <a:rPr lang="de-CH" b="1" dirty="0"/>
                <a:t>Erfassung</a:t>
              </a:r>
              <a:r>
                <a:rPr lang="de-CH" dirty="0"/>
                <a:t> der </a:t>
              </a:r>
              <a:r>
                <a:rPr lang="de-CH" b="1" dirty="0"/>
                <a:t>Resultate</a:t>
              </a:r>
              <a:r>
                <a:rPr lang="de-CH" dirty="0"/>
                <a:t> erfolgt über die </a:t>
              </a:r>
              <a:r>
                <a:rPr lang="de-CH" b="1" dirty="0"/>
                <a:t>Maske</a:t>
              </a:r>
              <a:r>
                <a:rPr lang="de-CH" dirty="0"/>
                <a:t> </a:t>
              </a:r>
              <a:r>
                <a:rPr lang="de-CH" b="1" dirty="0"/>
                <a:t>oder</a:t>
              </a:r>
              <a:r>
                <a:rPr lang="de-CH" dirty="0"/>
                <a:t> mittels ausgefülltem </a:t>
              </a:r>
              <a:r>
                <a:rPr lang="de-CH" b="1" dirty="0"/>
                <a:t>Excel.</a:t>
              </a: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FC47FFA1-ECE5-4460-98E9-33A096F541AE}"/>
              </a:ext>
            </a:extLst>
          </p:cNvPr>
          <p:cNvSpPr/>
          <p:nvPr/>
        </p:nvSpPr>
        <p:spPr>
          <a:xfrm>
            <a:off x="8688288" y="3645024"/>
            <a:ext cx="540060" cy="36004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7CE84C6A-E08D-4A84-9C64-32E1B4345B4F}"/>
              </a:ext>
            </a:extLst>
          </p:cNvPr>
          <p:cNvCxnSpPr>
            <a:cxnSpLocks/>
          </p:cNvCxnSpPr>
          <p:nvPr/>
        </p:nvCxnSpPr>
        <p:spPr>
          <a:xfrm flipH="1">
            <a:off x="9048328" y="2204864"/>
            <a:ext cx="288032" cy="1440160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8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Teilnehmerlisten Pistole 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88" y="1052513"/>
            <a:ext cx="10167837" cy="489585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680176" y="3933056"/>
            <a:ext cx="3384376" cy="43204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7680176" y="5445224"/>
            <a:ext cx="3384376" cy="43204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2A10345-2976-4ACC-84B5-5AEFD8EE084D}"/>
              </a:ext>
            </a:extLst>
          </p:cNvPr>
          <p:cNvGrpSpPr/>
          <p:nvPr/>
        </p:nvGrpSpPr>
        <p:grpSpPr>
          <a:xfrm>
            <a:off x="2927648" y="908720"/>
            <a:ext cx="8208912" cy="1800423"/>
            <a:chOff x="3171056" y="3421800"/>
            <a:chExt cx="2492896" cy="2492896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E216EC0E-45CC-415A-A30A-871248B30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B93632C-96E3-4D18-BE37-444C6A44795A}"/>
                </a:ext>
              </a:extLst>
            </p:cNvPr>
            <p:cNvSpPr txBox="1"/>
            <p:nvPr/>
          </p:nvSpPr>
          <p:spPr>
            <a:xfrm>
              <a:off x="3563373" y="3987791"/>
              <a:ext cx="1628800" cy="1661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Auf der </a:t>
              </a:r>
              <a:r>
                <a:rPr lang="de-CH" b="1" dirty="0"/>
                <a:t>Teilnehmerliste OP/FS Pistole </a:t>
              </a:r>
              <a:r>
                <a:rPr lang="de-CH" dirty="0"/>
                <a:t>können die Teilnehmer über </a:t>
              </a:r>
              <a:r>
                <a:rPr lang="de-CH" b="1" dirty="0"/>
                <a:t>«Vereinsmitglied suchen» oder</a:t>
              </a:r>
              <a:r>
                <a:rPr lang="de-CH" dirty="0"/>
                <a:t> mittels </a:t>
              </a:r>
              <a:r>
                <a:rPr lang="de-CH" b="1" dirty="0"/>
                <a:t>«Versichertennummer» </a:t>
              </a:r>
              <a:r>
                <a:rPr lang="de-CH" dirty="0"/>
                <a:t>eingegeben werden.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84100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C00000"/>
                </a:solidFill>
              </a:rPr>
              <a:t>Arbeiten bis zum «</a:t>
            </a:r>
            <a:r>
              <a:rPr lang="de-DE" b="1" dirty="0" err="1">
                <a:solidFill>
                  <a:srgbClr val="C00000"/>
                </a:solidFill>
              </a:rPr>
              <a:t>go</a:t>
            </a:r>
            <a:r>
              <a:rPr lang="de-DE" b="1" dirty="0">
                <a:solidFill>
                  <a:srgbClr val="C00000"/>
                </a:solidFill>
              </a:rPr>
              <a:t> live»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Ausbildungskonzept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Systemdemonstration und Einführung in die Arbeit mit SAT-Admin</a:t>
            </a:r>
          </a:p>
          <a:p>
            <a:r>
              <a:rPr lang="de-DE" dirty="0"/>
              <a:t>______________________________________________________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C00000"/>
                </a:solidFill>
              </a:rPr>
              <a:t>Travailler jusqu'au </a:t>
            </a:r>
            <a:r>
              <a:rPr lang="de-DE" b="1" dirty="0">
                <a:solidFill>
                  <a:srgbClr val="C00000"/>
                </a:solidFill>
              </a:rPr>
              <a:t>«</a:t>
            </a:r>
            <a:r>
              <a:rPr lang="de-DE" b="1" dirty="0" err="1">
                <a:solidFill>
                  <a:srgbClr val="C00000"/>
                </a:solidFill>
              </a:rPr>
              <a:t>go</a:t>
            </a:r>
            <a:r>
              <a:rPr lang="de-DE" b="1" dirty="0">
                <a:solidFill>
                  <a:srgbClr val="C00000"/>
                </a:solidFill>
              </a:rPr>
              <a:t> live»</a:t>
            </a:r>
            <a:endParaRPr lang="fr-FR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Concept de 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Démonstration du système et introduction au </a:t>
            </a:r>
            <a:br>
              <a:rPr lang="fr-FR" dirty="0"/>
            </a:br>
            <a:r>
              <a:rPr lang="fr-FR" dirty="0"/>
              <a:t>travail avec le SAT-Admin</a:t>
            </a: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  <a:endParaRPr lang="de-CH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1574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5967CE8-3065-4448-B005-0BCE2DBD2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675366"/>
            <a:ext cx="7486537" cy="534055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Teilnehmerlisten Pistole 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2A10345-2976-4ACC-84B5-5AEFD8EE084D}"/>
              </a:ext>
            </a:extLst>
          </p:cNvPr>
          <p:cNvGrpSpPr/>
          <p:nvPr/>
        </p:nvGrpSpPr>
        <p:grpSpPr>
          <a:xfrm>
            <a:off x="8184232" y="1115897"/>
            <a:ext cx="3960440" cy="5022417"/>
            <a:chOff x="3171056" y="3421800"/>
            <a:chExt cx="2492896" cy="2492896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E216EC0E-45CC-415A-A30A-871248B30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B93632C-96E3-4D18-BE37-444C6A44795A}"/>
                </a:ext>
              </a:extLst>
            </p:cNvPr>
            <p:cNvSpPr txBox="1"/>
            <p:nvPr/>
          </p:nvSpPr>
          <p:spPr>
            <a:xfrm>
              <a:off x="3563373" y="3890830"/>
              <a:ext cx="1628800" cy="1695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Nachdem der </a:t>
              </a:r>
              <a:r>
                <a:rPr lang="de-CH" b="1" dirty="0"/>
                <a:t>Teilnehmer gefunden </a:t>
              </a:r>
              <a:r>
                <a:rPr lang="de-CH" dirty="0"/>
                <a:t>wurde, können die notwendigen </a:t>
              </a:r>
              <a:r>
                <a:rPr lang="de-CH" b="1" dirty="0"/>
                <a:t>Felder ausgefüllt </a:t>
              </a:r>
              <a:r>
                <a:rPr lang="de-CH" dirty="0"/>
                <a:t>werden.</a:t>
              </a:r>
            </a:p>
            <a:p>
              <a:r>
                <a:rPr lang="de-CH" dirty="0"/>
                <a:t>Über den Knopf </a:t>
              </a:r>
              <a:r>
                <a:rPr lang="de-CH" b="1" dirty="0"/>
                <a:t>«Hinzufügen» </a:t>
              </a:r>
              <a:r>
                <a:rPr lang="de-CH" dirty="0"/>
                <a:t>kann die </a:t>
              </a:r>
              <a:r>
                <a:rPr lang="de-CH" b="1" dirty="0"/>
                <a:t>nächste Person </a:t>
              </a:r>
              <a:r>
                <a:rPr lang="de-CH" dirty="0"/>
                <a:t>eingegeben werden.</a:t>
              </a:r>
            </a:p>
            <a:p>
              <a:r>
                <a:rPr lang="de-CH" dirty="0"/>
                <a:t>Der </a:t>
              </a:r>
              <a:r>
                <a:rPr lang="de-CH" b="1" dirty="0"/>
                <a:t>Schiessbericht</a:t>
              </a:r>
              <a:r>
                <a:rPr lang="de-CH" dirty="0"/>
                <a:t> wird </a:t>
              </a:r>
              <a:r>
                <a:rPr lang="de-CH" b="1" dirty="0"/>
                <a:t>fortlaufend</a:t>
              </a:r>
              <a:r>
                <a:rPr lang="de-CH" dirty="0"/>
                <a:t> </a:t>
              </a:r>
              <a:r>
                <a:rPr lang="de-CH" b="1" dirty="0"/>
                <a:t>angepasst.</a:t>
              </a:r>
            </a:p>
          </p:txBody>
        </p:sp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3DE18308-0BB8-4C2E-BA53-C749D6A79837}"/>
              </a:ext>
            </a:extLst>
          </p:cNvPr>
          <p:cNvSpPr/>
          <p:nvPr/>
        </p:nvSpPr>
        <p:spPr>
          <a:xfrm>
            <a:off x="7680176" y="1556792"/>
            <a:ext cx="720080" cy="291181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03528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Junioren Pistole 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313DDF6-758F-4D4D-8ED4-A63310CBA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768" y="5085184"/>
            <a:ext cx="7608168" cy="1086881"/>
          </a:xfrm>
          <a:prstGeom prst="rect">
            <a:avLst/>
          </a:prstGeom>
        </p:spPr>
      </p:pic>
      <p:pic>
        <p:nvPicPr>
          <p:cNvPr id="17" name="Inhaltsplatzhalter 16">
            <a:extLst>
              <a:ext uri="{FF2B5EF4-FFF2-40B4-BE49-F238E27FC236}">
                <a16:creationId xmlns:a16="http://schemas.microsoft.com/office/drawing/2014/main" id="{F6E5AEB1-283A-4C79-A5EE-01773F24D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83432" y="764704"/>
            <a:ext cx="10501946" cy="3636471"/>
          </a:xfr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DCC5993-5A58-44E8-A4FC-0F656D6A0F0A}"/>
              </a:ext>
            </a:extLst>
          </p:cNvPr>
          <p:cNvGrpSpPr/>
          <p:nvPr/>
        </p:nvGrpSpPr>
        <p:grpSpPr>
          <a:xfrm>
            <a:off x="5807968" y="2852936"/>
            <a:ext cx="5671729" cy="2220906"/>
            <a:chOff x="3171056" y="3421800"/>
            <a:chExt cx="2492896" cy="2492896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5D3EF1EB-AC27-4E89-9EBF-A3E3E71DD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A6ACD4B8-AA07-4E3E-AD89-E110BDABD01F}"/>
                </a:ext>
              </a:extLst>
            </p:cNvPr>
            <p:cNvSpPr txBox="1"/>
            <p:nvPr/>
          </p:nvSpPr>
          <p:spPr>
            <a:xfrm>
              <a:off x="3563373" y="3904125"/>
              <a:ext cx="1752432" cy="165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Bei den </a:t>
              </a:r>
              <a:r>
                <a:rPr lang="de-CH" b="1" dirty="0"/>
                <a:t>Junioren Pistole </a:t>
              </a:r>
              <a:r>
                <a:rPr lang="de-CH" dirty="0"/>
                <a:t>muss zuerst eine </a:t>
              </a:r>
              <a:r>
                <a:rPr lang="de-CH" b="1" dirty="0"/>
                <a:t>Mitgliedschaft und dann die Tätigkeit </a:t>
              </a:r>
            </a:p>
            <a:p>
              <a:r>
                <a:rPr lang="de-CH" b="1" dirty="0"/>
                <a:t>«J Kursteilnehmer (Pistole)» </a:t>
              </a:r>
              <a:r>
                <a:rPr lang="de-CH" dirty="0"/>
                <a:t>erfasst werden.</a:t>
              </a:r>
            </a:p>
          </p:txBody>
        </p:sp>
      </p:grpSp>
      <p:sp>
        <p:nvSpPr>
          <p:cNvPr id="11" name="Rechteck 10"/>
          <p:cNvSpPr/>
          <p:nvPr/>
        </p:nvSpPr>
        <p:spPr>
          <a:xfrm>
            <a:off x="4007768" y="5136296"/>
            <a:ext cx="7560839" cy="1035769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/>
        </p:nvSpPr>
        <p:spPr>
          <a:xfrm>
            <a:off x="6240016" y="1628800"/>
            <a:ext cx="5184576" cy="1271549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68402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Junioren Pistole 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7320136" y="3069530"/>
            <a:ext cx="902449" cy="43147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7" name="Gruppieren 6"/>
          <p:cNvGrpSpPr/>
          <p:nvPr/>
        </p:nvGrpSpPr>
        <p:grpSpPr>
          <a:xfrm>
            <a:off x="6672064" y="3933056"/>
            <a:ext cx="5112569" cy="2232248"/>
            <a:chOff x="3171056" y="3771464"/>
            <a:chExt cx="2492896" cy="5419824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771464"/>
              <a:ext cx="2492896" cy="5419824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3563373" y="4995295"/>
              <a:ext cx="1628800" cy="2914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Die Teilnehmenden am Kurs für Junioren Pistole müssen </a:t>
              </a:r>
              <a:r>
                <a:rPr lang="de-CH" b="1" dirty="0"/>
                <a:t>auf der Teilnehmerliste manuell hinzugefügt werden.</a:t>
              </a:r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972D6864-5168-499F-A9B5-D1571079E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136" y="911166"/>
            <a:ext cx="9768408" cy="316590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5319E3A5-6934-411B-8E47-7F137706760E}"/>
              </a:ext>
            </a:extLst>
          </p:cNvPr>
          <p:cNvSpPr/>
          <p:nvPr/>
        </p:nvSpPr>
        <p:spPr>
          <a:xfrm>
            <a:off x="9946079" y="3570736"/>
            <a:ext cx="902449" cy="36232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58364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Junioren Pistole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6550EE1-45E1-40B8-9862-0B51F1F4E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48" y="980728"/>
            <a:ext cx="7718056" cy="5091641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9EF9D479-46CA-405B-A34B-150E21F652F6}"/>
              </a:ext>
            </a:extLst>
          </p:cNvPr>
          <p:cNvGrpSpPr/>
          <p:nvPr/>
        </p:nvGrpSpPr>
        <p:grpSpPr>
          <a:xfrm>
            <a:off x="8400256" y="1412776"/>
            <a:ext cx="3456384" cy="3650467"/>
            <a:chOff x="1547639" y="-5067924"/>
            <a:chExt cx="5039814" cy="10982619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642C7D50-5BEB-4566-BBB8-C169ECA5A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7639" y="-5067924"/>
              <a:ext cx="5039814" cy="10982619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6930A96-7EF0-4FCD-A77A-94CF02745EC5}"/>
                </a:ext>
              </a:extLst>
            </p:cNvPr>
            <p:cNvSpPr txBox="1"/>
            <p:nvPr/>
          </p:nvSpPr>
          <p:spPr>
            <a:xfrm>
              <a:off x="2445921" y="-2684886"/>
              <a:ext cx="3196567" cy="6111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Die </a:t>
              </a:r>
              <a:r>
                <a:rPr lang="de-CH" b="1" dirty="0"/>
                <a:t>Erfassung</a:t>
              </a:r>
              <a:r>
                <a:rPr lang="de-CH" dirty="0"/>
                <a:t> der Resultate erfolgt </a:t>
              </a:r>
              <a:r>
                <a:rPr lang="de-CH" b="1" dirty="0"/>
                <a:t>über die Maske.</a:t>
              </a:r>
            </a:p>
            <a:p>
              <a:r>
                <a:rPr lang="de-CH" dirty="0"/>
                <a:t>Das Häkchen </a:t>
              </a:r>
              <a:r>
                <a:rPr lang="de-CH" b="1" dirty="0"/>
                <a:t>«Lehrgang Teilnehmer» muss gesetzt werden.</a:t>
              </a:r>
            </a:p>
          </p:txBody>
        </p:sp>
      </p:grp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28FBC77-B74A-4AF7-876B-1EDF2AAFF8C4}"/>
              </a:ext>
            </a:extLst>
          </p:cNvPr>
          <p:cNvCxnSpPr>
            <a:cxnSpLocks/>
          </p:cNvCxnSpPr>
          <p:nvPr/>
        </p:nvCxnSpPr>
        <p:spPr>
          <a:xfrm flipH="1" flipV="1">
            <a:off x="7392144" y="3284984"/>
            <a:ext cx="1624168" cy="288032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816675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Verbliebene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1025798-5703-4865-B02F-DFF0E5C5C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539484A-96A1-4B42-8F30-7BFB0D2A5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12" y="831354"/>
            <a:ext cx="8640387" cy="5201656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6316344" y="764704"/>
            <a:ext cx="5684312" cy="2423522"/>
            <a:chOff x="3171056" y="3421800"/>
            <a:chExt cx="2492896" cy="2492896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3563373" y="3987791"/>
              <a:ext cx="1628800" cy="1519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/>
                <a:t>Schiesspflichtige </a:t>
              </a:r>
              <a:r>
                <a:rPr lang="de-CH" b="1" dirty="0" err="1"/>
                <a:t>AdA</a:t>
              </a:r>
              <a:r>
                <a:rPr lang="de-CH" b="1" dirty="0"/>
                <a:t>, </a:t>
              </a:r>
              <a:r>
                <a:rPr lang="de-CH" dirty="0"/>
                <a:t>welche das </a:t>
              </a:r>
              <a:r>
                <a:rPr lang="de-CH" b="1" dirty="0"/>
                <a:t>Häkchen "verblieben" </a:t>
              </a:r>
              <a:r>
                <a:rPr lang="de-CH" dirty="0"/>
                <a:t>im Schiessbericht haben, kommen </a:t>
              </a:r>
              <a:r>
                <a:rPr lang="de-CH" b="1" dirty="0"/>
                <a:t>automatisch</a:t>
              </a:r>
              <a:r>
                <a:rPr lang="de-CH" dirty="0"/>
                <a:t> auf das </a:t>
              </a:r>
              <a:r>
                <a:rPr lang="de-CH" b="1" dirty="0" err="1"/>
                <a:t>Verbliebenenverzeichnis</a:t>
              </a:r>
              <a:r>
                <a:rPr lang="de-CH" b="1" dirty="0"/>
                <a:t>.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2263934-DC03-48B5-9B5B-1F12F72F9372}"/>
              </a:ext>
            </a:extLst>
          </p:cNvPr>
          <p:cNvGrpSpPr/>
          <p:nvPr/>
        </p:nvGrpSpPr>
        <p:grpSpPr>
          <a:xfrm>
            <a:off x="6712850" y="3204293"/>
            <a:ext cx="5107786" cy="1449007"/>
            <a:chOff x="3171056" y="3421800"/>
            <a:chExt cx="2492896" cy="2492896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2A49D405-1855-4FF1-8A23-6DFD1A992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3FE3835A-E39D-42E7-A706-21E2AB62F216}"/>
                </a:ext>
              </a:extLst>
            </p:cNvPr>
            <p:cNvSpPr txBox="1"/>
            <p:nvPr/>
          </p:nvSpPr>
          <p:spPr>
            <a:xfrm>
              <a:off x="3563373" y="3987791"/>
              <a:ext cx="1628800" cy="1588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/>
                <a:t>Einzugeben </a:t>
              </a:r>
              <a:r>
                <a:rPr lang="de-CH" dirty="0"/>
                <a:t>sind noch die </a:t>
              </a:r>
              <a:r>
                <a:rPr lang="de-CH" b="1" dirty="0"/>
                <a:t>Punkte und Treffer pro Wiederholung.</a:t>
              </a:r>
            </a:p>
          </p:txBody>
        </p:sp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9D5F68AD-D3A9-497F-8BC6-B7BB57AADFDA}"/>
              </a:ext>
            </a:extLst>
          </p:cNvPr>
          <p:cNvSpPr/>
          <p:nvPr/>
        </p:nvSpPr>
        <p:spPr>
          <a:xfrm>
            <a:off x="1031752" y="3437772"/>
            <a:ext cx="1168082" cy="288032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88092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37D0CA4-CF51-42B2-BF10-7535CF647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Einloggen ins Ausbildungs-System (</a:t>
            </a:r>
            <a:r>
              <a:rPr lang="de-CH" dirty="0">
                <a:hlinkClick r:id="rId3"/>
              </a:rPr>
              <a:t>www.sat-a.admin.ch</a:t>
            </a:r>
            <a:r>
              <a:rPr lang="de-CH" dirty="0"/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Rolle als Mitglied/Präsident SK oder ESO wählen (nicht POC);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Im gleichen Verein wie vorher:</a:t>
            </a:r>
          </a:p>
          <a:p>
            <a:pPr marL="702900" lvl="1" indent="-342900"/>
            <a:r>
              <a:rPr lang="de-CH" dirty="0"/>
              <a:t>Einige Schützen &amp; </a:t>
            </a:r>
            <a:r>
              <a:rPr lang="de-CH" dirty="0" err="1"/>
              <a:t>AdA</a:t>
            </a:r>
            <a:r>
              <a:rPr lang="de-CH" dirty="0"/>
              <a:t> in den Teilnehmerliste (OP/FS) erfassen;</a:t>
            </a:r>
          </a:p>
          <a:p>
            <a:pPr marL="702900" lvl="1" indent="-342900"/>
            <a:r>
              <a:rPr lang="de-CH" dirty="0"/>
              <a:t>Ein </a:t>
            </a:r>
            <a:r>
              <a:rPr lang="de-CH" dirty="0" err="1"/>
              <a:t>AdA</a:t>
            </a:r>
            <a:r>
              <a:rPr lang="de-CH" dirty="0"/>
              <a:t> als "verblieben" erfassen und das </a:t>
            </a:r>
            <a:r>
              <a:rPr lang="de-CH" dirty="0" err="1"/>
              <a:t>Verbliebenenverzeichnis</a:t>
            </a:r>
            <a:r>
              <a:rPr lang="de-CH" dirty="0"/>
              <a:t> ergänzen;</a:t>
            </a:r>
          </a:p>
          <a:p>
            <a:pPr marL="702900" lvl="1" indent="-342900"/>
            <a:r>
              <a:rPr lang="de-CH" dirty="0"/>
              <a:t>Einige Jungschützen erfassen;</a:t>
            </a:r>
          </a:p>
          <a:p>
            <a:pPr marL="702900" lvl="1" indent="-342900"/>
            <a:endParaRPr lang="de-CH" dirty="0"/>
          </a:p>
          <a:p>
            <a:r>
              <a:rPr lang="de-CH" b="1" dirty="0"/>
              <a:t>POC SSV:				</a:t>
            </a:r>
          </a:p>
          <a:p>
            <a:r>
              <a:rPr lang="de-CH" dirty="0"/>
              <a:t>Wie oben.</a:t>
            </a:r>
          </a:p>
          <a:p>
            <a:r>
              <a:rPr lang="de-CH" dirty="0"/>
              <a:t>			Tipp: Daten von 2021 können helfen</a:t>
            </a:r>
          </a:p>
          <a:p>
            <a:endParaRPr lang="de-CH" dirty="0"/>
          </a:p>
          <a:p>
            <a:r>
              <a:rPr lang="de-CH" b="1" dirty="0"/>
              <a:t>Zeit: </a:t>
            </a:r>
            <a:r>
              <a:rPr lang="de-CH" dirty="0"/>
              <a:t>15'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21332DC-D8F5-4C1B-A3CC-AFB8426C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Auftrag</a:t>
            </a:r>
            <a:r>
              <a:rPr lang="de-DE" dirty="0"/>
              <a:t>	</a:t>
            </a:r>
            <a:endParaRPr lang="de-CH" dirty="0"/>
          </a:p>
        </p:txBody>
      </p:sp>
      <p:pic>
        <p:nvPicPr>
          <p:cNvPr id="1030" name="Picture 6" descr="Pointing Finger Stock Vector | Adobe Stock">
            <a:extLst>
              <a:ext uri="{FF2B5EF4-FFF2-40B4-BE49-F238E27FC236}">
                <a16:creationId xmlns:a16="http://schemas.microsoft.com/office/drawing/2014/main" id="{753C99AE-1FD2-4679-9C2B-54B136CE2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14362" r="6685" b="14239"/>
          <a:stretch/>
        </p:blipFill>
        <p:spPr bwMode="auto">
          <a:xfrm>
            <a:off x="8832304" y="3705608"/>
            <a:ext cx="295232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2113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37D0CA4-CF51-42B2-BF10-7535CF647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Feststellungen, Probleme, Fragen und </a:t>
            </a:r>
            <a:r>
              <a:rPr lang="de-CH" dirty="0" err="1"/>
              <a:t>Findings</a:t>
            </a:r>
            <a:r>
              <a:rPr lang="de-CH" dirty="0"/>
              <a:t> bisher?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21332DC-D8F5-4C1B-A3CC-AFB8426C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Auftrag</a:t>
            </a:r>
            <a:r>
              <a:rPr lang="de-DE" dirty="0"/>
              <a:t>	</a:t>
            </a:r>
            <a:endParaRPr lang="de-CH" dirty="0"/>
          </a:p>
        </p:txBody>
      </p:sp>
      <p:pic>
        <p:nvPicPr>
          <p:cNvPr id="1030" name="Picture 6" descr="Pointing Finger Stock Vector | Adobe Stock">
            <a:extLst>
              <a:ext uri="{FF2B5EF4-FFF2-40B4-BE49-F238E27FC236}">
                <a16:creationId xmlns:a16="http://schemas.microsoft.com/office/drawing/2014/main" id="{753C99AE-1FD2-4679-9C2B-54B136CE2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14362" r="6685" b="14239"/>
          <a:stretch/>
        </p:blipFill>
        <p:spPr bwMode="auto">
          <a:xfrm>
            <a:off x="8832304" y="3705608"/>
            <a:ext cx="295232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0355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20" y="887979"/>
            <a:ext cx="1603789" cy="520484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Navigation Teil 2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701" y="887979"/>
            <a:ext cx="1656184" cy="524241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744" y="887979"/>
            <a:ext cx="1547575" cy="524241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1AB58091-8DB3-4DC0-A324-DCCAD39D2927}"/>
              </a:ext>
            </a:extLst>
          </p:cNvPr>
          <p:cNvSpPr/>
          <p:nvPr/>
        </p:nvSpPr>
        <p:spPr>
          <a:xfrm>
            <a:off x="3629995" y="3861048"/>
            <a:ext cx="4957617" cy="881062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7844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Schiessberichte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8544273" y="836712"/>
            <a:ext cx="3528392" cy="4752528"/>
            <a:chOff x="3171056" y="3421800"/>
            <a:chExt cx="2492896" cy="2492896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3587439" y="4123600"/>
              <a:ext cx="1688730" cy="1210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Die </a:t>
              </a:r>
              <a:r>
                <a:rPr lang="de-CH" b="1" dirty="0"/>
                <a:t>Schiessberichte</a:t>
              </a:r>
              <a:r>
                <a:rPr lang="de-CH" dirty="0"/>
                <a:t> werden </a:t>
              </a:r>
              <a:r>
                <a:rPr lang="de-CH" b="1" dirty="0"/>
                <a:t>fortlaufend aktualisiert.</a:t>
              </a:r>
            </a:p>
            <a:p>
              <a:r>
                <a:rPr lang="de-CH" b="1" dirty="0"/>
                <a:t>Bis 20.09. </a:t>
              </a:r>
              <a:r>
                <a:rPr lang="de-CH" dirty="0"/>
                <a:t>ist der </a:t>
              </a:r>
              <a:r>
                <a:rPr lang="de-CH" b="1" dirty="0"/>
                <a:t>Schiessbericht zu genehmigen </a:t>
              </a:r>
              <a:r>
                <a:rPr lang="de-CH" dirty="0"/>
                <a:t>(mittels «Genehmigung initialisieren»).</a:t>
              </a:r>
            </a:p>
          </p:txBody>
        </p:sp>
      </p:grp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90F18BB8-EB3B-4C2B-AFF1-0281D8915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01079" y="717014"/>
            <a:ext cx="7762880" cy="544828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49825FAF-C70F-4A5F-9472-E9F113EBE186}"/>
              </a:ext>
            </a:extLst>
          </p:cNvPr>
          <p:cNvSpPr/>
          <p:nvPr/>
        </p:nvSpPr>
        <p:spPr>
          <a:xfrm>
            <a:off x="7824192" y="5877272"/>
            <a:ext cx="939767" cy="282789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411FA8E-778E-4401-B8ED-CA561AF7455A}"/>
              </a:ext>
            </a:extLst>
          </p:cNvPr>
          <p:cNvSpPr/>
          <p:nvPr/>
        </p:nvSpPr>
        <p:spPr>
          <a:xfrm>
            <a:off x="911424" y="2420888"/>
            <a:ext cx="939767" cy="43204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5761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Munitionsbestellung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E211351-EF25-4D13-9DF6-8A4672693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144" y="836712"/>
            <a:ext cx="4350122" cy="352839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9C394EF-626A-476E-AE00-2A1F9538C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32" y="1461910"/>
            <a:ext cx="6336704" cy="110299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AEAAADA-780B-4E93-8C33-4E62E5BFE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214" y="3140968"/>
            <a:ext cx="6336704" cy="2917191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5D642F2-2623-4683-9474-4D53F4AE3A37}"/>
              </a:ext>
            </a:extLst>
          </p:cNvPr>
          <p:cNvGrpSpPr/>
          <p:nvPr/>
        </p:nvGrpSpPr>
        <p:grpSpPr>
          <a:xfrm>
            <a:off x="7104111" y="4365106"/>
            <a:ext cx="5040561" cy="2492894"/>
            <a:chOff x="3171056" y="3421800"/>
            <a:chExt cx="2492896" cy="3452131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C3C7AC55-2062-4914-9F27-44E294C60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3452131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1A1BDD2-E194-499A-9BDF-132DFC8E0396}"/>
                </a:ext>
              </a:extLst>
            </p:cNvPr>
            <p:cNvSpPr txBox="1"/>
            <p:nvPr/>
          </p:nvSpPr>
          <p:spPr>
            <a:xfrm>
              <a:off x="3558840" y="3820661"/>
              <a:ext cx="1744129" cy="2429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Vom Besteller muss eine Telefonnummer hinterlegt sein.</a:t>
              </a:r>
            </a:p>
            <a:p>
              <a:r>
                <a:rPr lang="de-CH" dirty="0"/>
                <a:t>Bis </a:t>
              </a:r>
              <a:r>
                <a:rPr lang="de-CH" b="1" dirty="0"/>
                <a:t>20.09. ist die Munitionsbestellung </a:t>
              </a:r>
              <a:r>
                <a:rPr lang="de-CH" dirty="0"/>
                <a:t>zu </a:t>
              </a:r>
              <a:r>
                <a:rPr lang="de-CH" b="1" dirty="0"/>
                <a:t>erfassen </a:t>
              </a:r>
              <a:r>
                <a:rPr lang="de-CH" dirty="0"/>
                <a:t>und die </a:t>
              </a:r>
              <a:r>
                <a:rPr lang="de-CH" b="1" dirty="0"/>
                <a:t>Genehmigung </a:t>
              </a:r>
              <a:r>
                <a:rPr lang="de-CH" dirty="0"/>
                <a:t>zu</a:t>
              </a:r>
              <a:r>
                <a:rPr lang="de-CH" b="1" dirty="0"/>
                <a:t> initialisieren.</a:t>
              </a:r>
            </a:p>
          </p:txBody>
        </p:sp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D1649C41-FF20-41B2-9628-A154D92CCD7E}"/>
              </a:ext>
            </a:extLst>
          </p:cNvPr>
          <p:cNvSpPr/>
          <p:nvPr/>
        </p:nvSpPr>
        <p:spPr>
          <a:xfrm>
            <a:off x="6456040" y="5814113"/>
            <a:ext cx="702263" cy="24983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15AEED12-A2E0-4B65-B465-B84E29F38428}"/>
              </a:ext>
            </a:extLst>
          </p:cNvPr>
          <p:cNvCxnSpPr/>
          <p:nvPr/>
        </p:nvCxnSpPr>
        <p:spPr>
          <a:xfrm>
            <a:off x="6960096" y="2060848"/>
            <a:ext cx="2520280" cy="9361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C03F0D79-5557-4DBC-842D-5602E8435C8C}"/>
              </a:ext>
            </a:extLst>
          </p:cNvPr>
          <p:cNvCxnSpPr>
            <a:cxnSpLocks/>
          </p:cNvCxnSpPr>
          <p:nvPr/>
        </p:nvCxnSpPr>
        <p:spPr>
          <a:xfrm flipH="1">
            <a:off x="6096000" y="4077072"/>
            <a:ext cx="3240360" cy="8640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A830D023-6AC4-483E-BB53-D4F99682FDD8}"/>
              </a:ext>
            </a:extLst>
          </p:cNvPr>
          <p:cNvSpPr/>
          <p:nvPr/>
        </p:nvSpPr>
        <p:spPr>
          <a:xfrm>
            <a:off x="911424" y="2060848"/>
            <a:ext cx="1152128" cy="43204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1309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</a:t>
            </a:r>
            <a:endParaRPr lang="de-CH" dirty="0"/>
          </a:p>
        </p:txBody>
      </p:sp>
      <p:sp>
        <p:nvSpPr>
          <p:cNvPr id="5" name="Inhaltsplatzhalter 3"/>
          <p:cNvSpPr txBox="1">
            <a:spLocks/>
          </p:cNvSpPr>
          <p:nvPr/>
        </p:nvSpPr>
        <p:spPr>
          <a:xfrm>
            <a:off x="1055440" y="1222375"/>
            <a:ext cx="10585176" cy="4896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2pPr>
            <a:lvl3pPr marL="72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3pPr>
            <a:lvl4pPr marL="108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4pPr>
            <a:lvl5pPr marL="144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5pPr>
            <a:lvl6pPr marL="26987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6pPr>
            <a:lvl7pPr marL="31559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7pPr>
            <a:lvl8pPr marL="36131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8pPr>
            <a:lvl9pPr marL="40703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C63B2D-17DE-42F5-BFA5-C5949F3D4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065" y="3573016"/>
            <a:ext cx="10364900" cy="2664296"/>
          </a:xfrm>
          <a:prstGeom prst="rect">
            <a:avLst/>
          </a:prstGeom>
        </p:spPr>
      </p:pic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F4BEB8D2-A7F2-4460-8633-4FC677A52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840" y="1268760"/>
            <a:ext cx="10585176" cy="4896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Das Projekt wird durch die Firma </a:t>
            </a:r>
            <a:r>
              <a:rPr lang="de-CH" dirty="0" err="1"/>
              <a:t>isolutions</a:t>
            </a:r>
            <a:r>
              <a:rPr lang="de-CH" dirty="0"/>
              <a:t> umgesetzt.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b="1" dirty="0"/>
              <a:t>Go Live neu 01.08.2023.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Le projet est mis en œuvre par l'entreprise </a:t>
            </a:r>
            <a:r>
              <a:rPr lang="fr-FR" dirty="0" err="1"/>
              <a:t>isolutions</a:t>
            </a:r>
            <a:r>
              <a:rPr lang="fr-FR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/>
              <a:t>Go live nouveau 01.08.2023.</a:t>
            </a:r>
            <a:endParaRPr lang="de-CH" b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DC3DD11-1156-4141-97D5-648B6C85DB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385" y="2102485"/>
            <a:ext cx="3106231" cy="15496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2601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Munitionsbestellung 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84DD9C4-FFE7-4095-AFAD-E4C03B8F2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50" y="759539"/>
            <a:ext cx="9259264" cy="5338922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4CFE0D0-8E29-4CAC-959B-031C15D863BE}"/>
              </a:ext>
            </a:extLst>
          </p:cNvPr>
          <p:cNvGrpSpPr/>
          <p:nvPr/>
        </p:nvGrpSpPr>
        <p:grpSpPr>
          <a:xfrm>
            <a:off x="6816080" y="2334423"/>
            <a:ext cx="5184577" cy="3682125"/>
            <a:chOff x="3171056" y="3421800"/>
            <a:chExt cx="2492896" cy="249289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EF111C2D-1F24-4A82-AEB5-8FAD30BB7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156D42FD-6363-4AA6-BEC7-56BD7FF4580C}"/>
                </a:ext>
              </a:extLst>
            </p:cNvPr>
            <p:cNvSpPr txBox="1"/>
            <p:nvPr/>
          </p:nvSpPr>
          <p:spPr>
            <a:xfrm>
              <a:off x="3551915" y="3909313"/>
              <a:ext cx="1744129" cy="1562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/>
                <a:t>GP11: </a:t>
              </a:r>
              <a:r>
                <a:rPr lang="de-CH" dirty="0"/>
                <a:t>Wenn mehr GP11 bestellt wird, als der </a:t>
              </a:r>
              <a:r>
                <a:rPr lang="de-CH" b="1" dirty="0"/>
                <a:t>höhere Bestellbestand der letzten beiden Jahr,</a:t>
              </a:r>
              <a:r>
                <a:rPr lang="de-CH" dirty="0"/>
                <a:t> so muss der ESO die Bestellung genehmigen. </a:t>
              </a:r>
            </a:p>
            <a:p>
              <a:r>
                <a:rPr lang="de-CH" dirty="0"/>
                <a:t>Eine entsprechende </a:t>
              </a:r>
              <a:r>
                <a:rPr lang="de-CH" b="1" dirty="0"/>
                <a:t>Begründung ist durch den Verein zu erfassen.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A8AADF4-CFE0-4B30-B3C5-2B0A2817B9AD}"/>
              </a:ext>
            </a:extLst>
          </p:cNvPr>
          <p:cNvGrpSpPr/>
          <p:nvPr/>
        </p:nvGrpSpPr>
        <p:grpSpPr>
          <a:xfrm>
            <a:off x="6536432" y="980726"/>
            <a:ext cx="5184577" cy="1656185"/>
            <a:chOff x="3171056" y="3421800"/>
            <a:chExt cx="2492896" cy="1428597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947B9DA-34FB-4B3E-A213-D40804E24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1428597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D83E0468-2855-4F7D-A9B5-B22D1DA6A98C}"/>
                </a:ext>
              </a:extLst>
            </p:cNvPr>
            <p:cNvSpPr txBox="1"/>
            <p:nvPr/>
          </p:nvSpPr>
          <p:spPr>
            <a:xfrm>
              <a:off x="3547884" y="3856592"/>
              <a:ext cx="1744129" cy="796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Munitionsbestellung genehmigen durch </a:t>
              </a:r>
              <a:r>
                <a:rPr lang="de-CH" b="1" dirty="0"/>
                <a:t>Mitglied und Präsident SK.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256335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JSK Waffen- und Materialbestellung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88" y="1052513"/>
            <a:ext cx="7413840" cy="4895850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7766753" y="2852936"/>
            <a:ext cx="4032449" cy="3239443"/>
            <a:chOff x="3135547" y="3550091"/>
            <a:chExt cx="2492896" cy="2492896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5547" y="3550091"/>
              <a:ext cx="2492896" cy="2492896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3563373" y="3987790"/>
              <a:ext cx="1628800" cy="1136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/>
                <a:t>Nach dem </a:t>
              </a:r>
              <a:r>
                <a:rPr lang="de-CH" dirty="0"/>
                <a:t>die alle </a:t>
              </a:r>
              <a:r>
                <a:rPr lang="de-CH" b="1" dirty="0"/>
                <a:t>Jungschützen</a:t>
              </a:r>
              <a:r>
                <a:rPr lang="de-CH" dirty="0"/>
                <a:t> </a:t>
              </a:r>
              <a:r>
                <a:rPr lang="de-CH" b="1" dirty="0"/>
                <a:t>erfasst</a:t>
              </a:r>
              <a:r>
                <a:rPr lang="de-CH" dirty="0"/>
                <a:t> wurden, kann die </a:t>
              </a:r>
              <a:r>
                <a:rPr lang="de-CH" b="1" dirty="0"/>
                <a:t>JS-Waffenbestellung erfasst</a:t>
              </a:r>
              <a:r>
                <a:rPr lang="de-CH" dirty="0"/>
                <a:t> werden.</a:t>
              </a: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1A71E50C-867C-4258-B0D2-1690EC2D7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1260" y="950555"/>
            <a:ext cx="2453385" cy="1292895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4C5ECEB2-78E9-40C8-9C1D-D740C11534CB}"/>
              </a:ext>
            </a:extLst>
          </p:cNvPr>
          <p:cNvSpPr/>
          <p:nvPr/>
        </p:nvSpPr>
        <p:spPr>
          <a:xfrm>
            <a:off x="10776520" y="1115896"/>
            <a:ext cx="668113" cy="368887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A196CE5-8C83-4FB7-8E5A-C2F60C47E783}"/>
              </a:ext>
            </a:extLst>
          </p:cNvPr>
          <p:cNvSpPr/>
          <p:nvPr/>
        </p:nvSpPr>
        <p:spPr>
          <a:xfrm>
            <a:off x="1199456" y="4653136"/>
            <a:ext cx="864096" cy="245905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13149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JSK Waffen- und Materialbestellung 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" y="1052513"/>
            <a:ext cx="7246377" cy="489585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6736118" y="5517231"/>
            <a:ext cx="1520122" cy="431131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640" y="4221088"/>
            <a:ext cx="4735319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uppieren 6"/>
          <p:cNvGrpSpPr/>
          <p:nvPr/>
        </p:nvGrpSpPr>
        <p:grpSpPr>
          <a:xfrm>
            <a:off x="7320136" y="836712"/>
            <a:ext cx="4680520" cy="3384375"/>
            <a:chOff x="3171056" y="3126544"/>
            <a:chExt cx="2492896" cy="5819039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126544"/>
              <a:ext cx="2492896" cy="5819039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3452512" y="4097856"/>
              <a:ext cx="1929984" cy="3968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Nachdem </a:t>
              </a:r>
              <a:r>
                <a:rPr lang="de-CH" b="1" dirty="0"/>
                <a:t>alle Felder ausgefüllt </a:t>
              </a:r>
              <a:r>
                <a:rPr lang="de-CH" dirty="0"/>
                <a:t>sind, die </a:t>
              </a:r>
              <a:r>
                <a:rPr lang="de-CH" b="1" dirty="0"/>
                <a:t>Genehmigung initialisieren.</a:t>
              </a:r>
            </a:p>
            <a:p>
              <a:r>
                <a:rPr lang="de-CH" dirty="0"/>
                <a:t>Die automatische</a:t>
              </a:r>
              <a:r>
                <a:rPr lang="de-CH" b="1" dirty="0"/>
                <a:t> Übermittlung an SAP </a:t>
              </a:r>
              <a:r>
                <a:rPr lang="de-CH" dirty="0"/>
                <a:t>kann geprüft werden.</a:t>
              </a:r>
            </a:p>
            <a:p>
              <a:endParaRPr lang="de-CH" dirty="0"/>
            </a:p>
            <a:p>
              <a:r>
                <a:rPr lang="de-CH" dirty="0"/>
                <a:t>Einzige Bestellung welche keine weiteren Bestätigungen benötigt.</a:t>
              </a:r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45B63D26-1413-4F49-92AC-74DC1C2764F9}"/>
              </a:ext>
            </a:extLst>
          </p:cNvPr>
          <p:cNvSpPr/>
          <p:nvPr/>
        </p:nvSpPr>
        <p:spPr>
          <a:xfrm>
            <a:off x="6891640" y="4978200"/>
            <a:ext cx="4748976" cy="431131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76654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Genehmigungen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1038030-AA94-43D9-91A3-038AD161C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44" y="766144"/>
            <a:ext cx="7829868" cy="5312299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9E49457-0997-4852-BA2D-7C0A0656069A}"/>
              </a:ext>
            </a:extLst>
          </p:cNvPr>
          <p:cNvGrpSpPr/>
          <p:nvPr/>
        </p:nvGrpSpPr>
        <p:grpSpPr>
          <a:xfrm>
            <a:off x="7968208" y="620688"/>
            <a:ext cx="3960440" cy="1894248"/>
            <a:chOff x="3171056" y="3421800"/>
            <a:chExt cx="2492896" cy="249289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BE290BEC-96E8-452B-832A-9EA26DC1E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D9E68FED-8A2F-47FB-8738-B9C7AC1D4E96}"/>
                </a:ext>
              </a:extLst>
            </p:cNvPr>
            <p:cNvSpPr txBox="1"/>
            <p:nvPr/>
          </p:nvSpPr>
          <p:spPr>
            <a:xfrm>
              <a:off x="3563373" y="3987790"/>
              <a:ext cx="1628800" cy="1579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/>
                <a:t>Genehmigung</a:t>
              </a:r>
              <a:r>
                <a:rPr lang="de-CH" dirty="0"/>
                <a:t> durch </a:t>
              </a:r>
              <a:r>
                <a:rPr lang="de-CH" b="1" dirty="0"/>
                <a:t>Mitglieder und Präsidenten SK.</a:t>
              </a:r>
            </a:p>
          </p:txBody>
        </p: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8F12F63D-E2F2-4AAF-B5F1-E748ECC0487A}"/>
              </a:ext>
            </a:extLst>
          </p:cNvPr>
          <p:cNvSpPr/>
          <p:nvPr/>
        </p:nvSpPr>
        <p:spPr>
          <a:xfrm>
            <a:off x="1074444" y="3759159"/>
            <a:ext cx="1061116" cy="389921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64945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Schiessbericht genehmigen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C2B95D-D630-4B5F-99A8-DBC39FD24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48" y="1080163"/>
            <a:ext cx="10452380" cy="4941125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6028A97-F208-4AA2-801C-458BA94F6B25}"/>
              </a:ext>
            </a:extLst>
          </p:cNvPr>
          <p:cNvGrpSpPr/>
          <p:nvPr/>
        </p:nvGrpSpPr>
        <p:grpSpPr>
          <a:xfrm>
            <a:off x="7968208" y="1844823"/>
            <a:ext cx="3960440" cy="1894248"/>
            <a:chOff x="3171056" y="3421800"/>
            <a:chExt cx="2492896" cy="249289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27857B84-F36F-4AC2-98C9-B9413B2C2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61D6785E-0B40-4EA8-BB6B-0BA34B5B04BA}"/>
                </a:ext>
              </a:extLst>
            </p:cNvPr>
            <p:cNvSpPr txBox="1"/>
            <p:nvPr/>
          </p:nvSpPr>
          <p:spPr>
            <a:xfrm>
              <a:off x="3563373" y="3987790"/>
              <a:ext cx="1628800" cy="1579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/>
                <a:t>Genehmigung</a:t>
              </a:r>
              <a:r>
                <a:rPr lang="de-CH" dirty="0"/>
                <a:t> durch </a:t>
              </a:r>
              <a:r>
                <a:rPr lang="de-CH" b="1" dirty="0"/>
                <a:t>Mitglieder und Präsidenten SK.</a:t>
              </a: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67FBE8DB-656B-489B-9915-C41ED3861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320" y="4293096"/>
            <a:ext cx="5209902" cy="1860116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1312924E-AF3A-4FB6-8350-96736223F8E9}"/>
              </a:ext>
            </a:extLst>
          </p:cNvPr>
          <p:cNvSpPr/>
          <p:nvPr/>
        </p:nvSpPr>
        <p:spPr>
          <a:xfrm>
            <a:off x="1097054" y="5531932"/>
            <a:ext cx="1470554" cy="489356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16652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Schiessbericht genehmigen 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AC412B-C53B-4312-89C7-B6C3A481C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158" y="760472"/>
            <a:ext cx="10272464" cy="5337056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15A4B71-83C9-441D-A5EC-D7B5C6FC11FC}"/>
              </a:ext>
            </a:extLst>
          </p:cNvPr>
          <p:cNvGrpSpPr/>
          <p:nvPr/>
        </p:nvGrpSpPr>
        <p:grpSpPr>
          <a:xfrm>
            <a:off x="7713537" y="1412776"/>
            <a:ext cx="3960440" cy="1894248"/>
            <a:chOff x="3171056" y="3421800"/>
            <a:chExt cx="2492896" cy="249289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A60D062D-D204-41AD-AA25-68CA4764C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FC7ACB3C-7B52-466A-BC98-25F2A10C7961}"/>
                </a:ext>
              </a:extLst>
            </p:cNvPr>
            <p:cNvSpPr txBox="1"/>
            <p:nvPr/>
          </p:nvSpPr>
          <p:spPr>
            <a:xfrm>
              <a:off x="3563373" y="3987790"/>
              <a:ext cx="1628800" cy="1579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/>
                <a:t>Genehmigung</a:t>
              </a:r>
              <a:r>
                <a:rPr lang="de-CH" dirty="0"/>
                <a:t> durch </a:t>
              </a:r>
              <a:r>
                <a:rPr lang="de-CH" b="1" dirty="0"/>
                <a:t>Mitglieder und Präsidenten SK.</a:t>
              </a:r>
            </a:p>
          </p:txBody>
        </p: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D5492677-D822-48F4-8324-81691A5A8DBB}"/>
              </a:ext>
            </a:extLst>
          </p:cNvPr>
          <p:cNvSpPr/>
          <p:nvPr/>
        </p:nvSpPr>
        <p:spPr>
          <a:xfrm>
            <a:off x="1083158" y="5608172"/>
            <a:ext cx="1470554" cy="489356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70378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 err="1">
                <a:solidFill>
                  <a:srgbClr val="C00000"/>
                </a:solidFill>
              </a:rPr>
              <a:t>Verbliebenenverzeichnis</a:t>
            </a:r>
            <a:r>
              <a:rPr lang="de-DE" dirty="0">
                <a:solidFill>
                  <a:srgbClr val="C00000"/>
                </a:solidFill>
              </a:rPr>
              <a:t> genehmigen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AA87C5-48C6-4C67-9B5D-B1A2BA2CC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12" y="831354"/>
            <a:ext cx="8640387" cy="5201656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9F5FC29-BF75-4894-9A54-3B24CD0208A4}"/>
              </a:ext>
            </a:extLst>
          </p:cNvPr>
          <p:cNvGrpSpPr/>
          <p:nvPr/>
        </p:nvGrpSpPr>
        <p:grpSpPr>
          <a:xfrm>
            <a:off x="7968208" y="803512"/>
            <a:ext cx="3960440" cy="1894248"/>
            <a:chOff x="3171056" y="3421800"/>
            <a:chExt cx="2492896" cy="249289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57B7A966-350C-4CBD-A1A1-FCFDC0CB7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1243041A-80C6-4422-9B54-767A23F40F9C}"/>
                </a:ext>
              </a:extLst>
            </p:cNvPr>
            <p:cNvSpPr txBox="1"/>
            <p:nvPr/>
          </p:nvSpPr>
          <p:spPr>
            <a:xfrm>
              <a:off x="3563373" y="3987790"/>
              <a:ext cx="1628800" cy="1579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/>
                <a:t>Genehmigung</a:t>
              </a:r>
              <a:r>
                <a:rPr lang="de-CH" dirty="0"/>
                <a:t> durch </a:t>
              </a:r>
              <a:r>
                <a:rPr lang="de-CH" b="1" dirty="0"/>
                <a:t>Mitglieder und Präsidenten SK.</a:t>
              </a:r>
            </a:p>
          </p:txBody>
        </p: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8D0A51BF-5103-42C8-AF26-AA48945E77FF}"/>
              </a:ext>
            </a:extLst>
          </p:cNvPr>
          <p:cNvSpPr/>
          <p:nvPr/>
        </p:nvSpPr>
        <p:spPr>
          <a:xfrm>
            <a:off x="1025047" y="5301208"/>
            <a:ext cx="1254529" cy="273332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35710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Munitionsbestellung genehmigen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84DD9C4-FFE7-4095-AFAD-E4C03B8F2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50" y="759539"/>
            <a:ext cx="9259264" cy="5338922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B2CE63A-3B88-4E73-8D0B-7647BDB548BB}"/>
              </a:ext>
            </a:extLst>
          </p:cNvPr>
          <p:cNvGrpSpPr/>
          <p:nvPr/>
        </p:nvGrpSpPr>
        <p:grpSpPr>
          <a:xfrm>
            <a:off x="7824192" y="1196752"/>
            <a:ext cx="3960440" cy="1894248"/>
            <a:chOff x="3171056" y="3421800"/>
            <a:chExt cx="2492896" cy="249289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27B5049E-C4AA-440A-A3FC-258AED8E0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C1A1E9CC-C10A-4F05-AE8F-884008589F81}"/>
                </a:ext>
              </a:extLst>
            </p:cNvPr>
            <p:cNvSpPr txBox="1"/>
            <p:nvPr/>
          </p:nvSpPr>
          <p:spPr>
            <a:xfrm>
              <a:off x="3563373" y="3987790"/>
              <a:ext cx="1628800" cy="1579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/>
                <a:t>Genehmigung</a:t>
              </a:r>
              <a:r>
                <a:rPr lang="de-CH" dirty="0"/>
                <a:t> durch </a:t>
              </a:r>
              <a:r>
                <a:rPr lang="de-CH" b="1" dirty="0"/>
                <a:t>Mitglieder und Präsidenten SK.</a:t>
              </a:r>
            </a:p>
          </p:txBody>
        </p: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789F5BFB-05AB-4973-A7D9-3E6D9A1301DF}"/>
              </a:ext>
            </a:extLst>
          </p:cNvPr>
          <p:cNvSpPr/>
          <p:nvPr/>
        </p:nvSpPr>
        <p:spPr>
          <a:xfrm>
            <a:off x="1076350" y="5810429"/>
            <a:ext cx="1275234" cy="288032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07269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DB2F035-FC9C-4288-BECB-F9494A6FA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5F1AB00-E509-4FC1-81A5-7AB518EE8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Workflow und Kommentarfunktion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B929E60-8A00-47DF-A6FF-E3FD99C48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32" y="1268760"/>
            <a:ext cx="6915150" cy="6953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63770EC-88C6-4E57-8D94-E700E025C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2204864"/>
            <a:ext cx="5184576" cy="232930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D17646E-A7C5-4EB8-A8ED-C08FF4647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114" y="4077072"/>
            <a:ext cx="4547502" cy="2087688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D3495F6-8C6E-441D-AE58-EEE9BA5E9919}"/>
              </a:ext>
            </a:extLst>
          </p:cNvPr>
          <p:cNvGrpSpPr/>
          <p:nvPr/>
        </p:nvGrpSpPr>
        <p:grpSpPr>
          <a:xfrm>
            <a:off x="7975882" y="693240"/>
            <a:ext cx="3960440" cy="2951784"/>
            <a:chOff x="3171056" y="3421800"/>
            <a:chExt cx="2492896" cy="3884652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B85B26AA-E81A-4CF7-8648-86FF16643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3884652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EFC7EBE-67FC-4FF6-99C9-511977A863AF}"/>
                </a:ext>
              </a:extLst>
            </p:cNvPr>
            <p:cNvSpPr txBox="1"/>
            <p:nvPr/>
          </p:nvSpPr>
          <p:spPr>
            <a:xfrm>
              <a:off x="3563373" y="3987790"/>
              <a:ext cx="1628800" cy="2673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/>
                <a:t>Kommentare</a:t>
              </a:r>
              <a:r>
                <a:rPr lang="de-CH" dirty="0"/>
                <a:t> können durch alle im Workflow befindlichen Personen eingetragen werden und bleiben sichtbar (z.B. auch bei Korrekturen).</a:t>
              </a:r>
              <a:endParaRPr lang="de-CH" b="1" dirty="0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628DA70-6132-4F9D-9CB3-0E22B650874D}"/>
              </a:ext>
            </a:extLst>
          </p:cNvPr>
          <p:cNvGrpSpPr/>
          <p:nvPr/>
        </p:nvGrpSpPr>
        <p:grpSpPr>
          <a:xfrm>
            <a:off x="1594688" y="4534167"/>
            <a:ext cx="5005368" cy="1584208"/>
            <a:chOff x="3171056" y="3421800"/>
            <a:chExt cx="2492896" cy="3884652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782F8F8E-0453-4A83-B47D-8F87655D6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3884652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DBD5A838-A912-4B6A-A03E-64A328C1A420}"/>
                </a:ext>
              </a:extLst>
            </p:cNvPr>
            <p:cNvSpPr txBox="1"/>
            <p:nvPr/>
          </p:nvSpPr>
          <p:spPr>
            <a:xfrm>
              <a:off x="3563373" y="3987791"/>
              <a:ext cx="1628800" cy="2943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Es gibt </a:t>
              </a:r>
              <a:r>
                <a:rPr lang="de-CH" b="1" dirty="0">
                  <a:solidFill>
                    <a:srgbClr val="FF0000"/>
                  </a:solidFill>
                </a:rPr>
                <a:t>keine automatische Meldung </a:t>
              </a:r>
              <a:r>
                <a:rPr lang="de-CH" dirty="0"/>
                <a:t>an den Verein, wenn Korrekturen gemacht werden. </a:t>
              </a:r>
            </a:p>
          </p:txBody>
        </p:sp>
      </p:grp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46E500C1-AE89-4328-B55D-2856B621DC66}"/>
              </a:ext>
            </a:extLst>
          </p:cNvPr>
          <p:cNvCxnSpPr/>
          <p:nvPr/>
        </p:nvCxnSpPr>
        <p:spPr>
          <a:xfrm flipH="1">
            <a:off x="2855640" y="1772816"/>
            <a:ext cx="3240360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>
            <a:extLst>
              <a:ext uri="{FF2B5EF4-FFF2-40B4-BE49-F238E27FC236}">
                <a16:creationId xmlns:a16="http://schemas.microsoft.com/office/drawing/2014/main" id="{FA0C6509-D7F5-448A-A990-6CB5D1E8AFAD}"/>
              </a:ext>
            </a:extLst>
          </p:cNvPr>
          <p:cNvSpPr/>
          <p:nvPr/>
        </p:nvSpPr>
        <p:spPr>
          <a:xfrm>
            <a:off x="7320136" y="4653136"/>
            <a:ext cx="885853" cy="2198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4B12FDC9-B40B-4BD4-B770-310BD66EDB15}"/>
              </a:ext>
            </a:extLst>
          </p:cNvPr>
          <p:cNvCxnSpPr>
            <a:cxnSpLocks/>
          </p:cNvCxnSpPr>
          <p:nvPr/>
        </p:nvCxnSpPr>
        <p:spPr>
          <a:xfrm>
            <a:off x="6888088" y="4413369"/>
            <a:ext cx="432048" cy="2198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9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37D0CA4-CF51-42B2-BF10-7535CF647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Einloggen ins Ausbildungs-System (</a:t>
            </a:r>
            <a:r>
              <a:rPr lang="de-CH" dirty="0">
                <a:hlinkClick r:id="rId3"/>
              </a:rPr>
              <a:t>www.sat-a.admin.ch</a:t>
            </a:r>
            <a:r>
              <a:rPr lang="de-CH" dirty="0"/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Rolle als Mitglied/Präsident SK oder ESO wählen (nicht POC);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Im gleichen Verein wie vorher:</a:t>
            </a:r>
          </a:p>
          <a:p>
            <a:pPr marL="702900" lvl="1" indent="-342900"/>
            <a:r>
              <a:rPr lang="de-CH" dirty="0"/>
              <a:t>Wenn noch nicht gemacht, einige Jungschützen erfassen;</a:t>
            </a:r>
          </a:p>
          <a:p>
            <a:pPr marL="702900" lvl="1" indent="-342900"/>
            <a:r>
              <a:rPr lang="de-CH" dirty="0"/>
              <a:t>Die Munitionsbestellung einsehen;</a:t>
            </a:r>
          </a:p>
          <a:p>
            <a:pPr marL="702900" lvl="1" indent="-342900"/>
            <a:r>
              <a:rPr lang="de-CH" dirty="0"/>
              <a:t>Die </a:t>
            </a:r>
            <a:r>
              <a:rPr lang="de-CH"/>
              <a:t>Waffenbestellung einsehen;</a:t>
            </a:r>
            <a:endParaRPr lang="de-CH" dirty="0"/>
          </a:p>
          <a:p>
            <a:pPr marL="702900" lvl="1" indent="-342900"/>
            <a:r>
              <a:rPr lang="de-CH" dirty="0"/>
              <a:t>Genehmigungen der Bestellungen initialisieren.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b="1" dirty="0">
                <a:ea typeface="+mn-ea"/>
                <a:cs typeface="+mn-cs"/>
              </a:rPr>
              <a:t>Zusatzaufga</a:t>
            </a:r>
            <a:r>
              <a:rPr lang="de-CH" b="1" dirty="0"/>
              <a:t>be</a:t>
            </a:r>
            <a:r>
              <a:rPr lang="de-CH" dirty="0"/>
              <a:t>:</a:t>
            </a:r>
          </a:p>
          <a:p>
            <a:pPr marL="702900" lvl="1" indent="-342900"/>
            <a:r>
              <a:rPr lang="de-CH" dirty="0"/>
              <a:t>Militärische Leistungsausweise bestellen.</a:t>
            </a:r>
          </a:p>
          <a:p>
            <a:r>
              <a:rPr lang="de-CH" b="1" dirty="0"/>
              <a:t>POC SSV:</a:t>
            </a:r>
          </a:p>
          <a:p>
            <a:r>
              <a:rPr lang="de-CH" dirty="0"/>
              <a:t>Wie oben.</a:t>
            </a:r>
          </a:p>
          <a:p>
            <a:endParaRPr lang="de-CH" dirty="0"/>
          </a:p>
          <a:p>
            <a:r>
              <a:rPr lang="de-CH" b="1" dirty="0"/>
              <a:t>Zeit: </a:t>
            </a:r>
            <a:r>
              <a:rPr lang="de-CH" dirty="0"/>
              <a:t>20'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21332DC-D8F5-4C1B-A3CC-AFB8426C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Auftrag</a:t>
            </a:r>
            <a:r>
              <a:rPr lang="de-DE" dirty="0"/>
              <a:t>	</a:t>
            </a:r>
            <a:endParaRPr lang="de-CH" dirty="0"/>
          </a:p>
        </p:txBody>
      </p:sp>
      <p:pic>
        <p:nvPicPr>
          <p:cNvPr id="1030" name="Picture 6" descr="Pointing Finger Stock Vector | Adobe Stock">
            <a:extLst>
              <a:ext uri="{FF2B5EF4-FFF2-40B4-BE49-F238E27FC236}">
                <a16:creationId xmlns:a16="http://schemas.microsoft.com/office/drawing/2014/main" id="{753C99AE-1FD2-4679-9C2B-54B136CE2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14362" r="6685" b="14239"/>
          <a:stretch/>
        </p:blipFill>
        <p:spPr bwMode="auto">
          <a:xfrm>
            <a:off x="8832304" y="3705608"/>
            <a:ext cx="295232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889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CH" dirty="0"/>
              <a:t>SAT-Admin</a:t>
            </a:r>
            <a:br>
              <a:rPr lang="fr-FR" dirty="0"/>
            </a:b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1055440" y="1222375"/>
            <a:ext cx="5040560" cy="4896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2pPr>
            <a:lvl3pPr marL="72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3pPr>
            <a:lvl4pPr marL="108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4pPr>
            <a:lvl5pPr marL="144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5pPr>
            <a:lvl6pPr marL="26987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6pPr>
            <a:lvl7pPr marL="31559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7pPr>
            <a:lvl8pPr marL="36131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8pPr>
            <a:lvl9pPr marL="40703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CH" b="1" kern="0" dirty="0"/>
              <a:t>Zahlen und Fakten Projekt SAT-Admin:</a:t>
            </a:r>
          </a:p>
          <a:p>
            <a:endParaRPr lang="de-CH" sz="1000" b="1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kern="0" dirty="0"/>
              <a:t>2021/2022: </a:t>
            </a:r>
            <a:r>
              <a:rPr lang="de-CH" b="1" kern="0" dirty="0"/>
              <a:t>50 Sprints à 4 Stunden </a:t>
            </a:r>
            <a:r>
              <a:rPr lang="de-CH" kern="0" dirty="0"/>
              <a:t>alle zwei Wochen;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b="1" kern="0" dirty="0"/>
              <a:t>1’300'254 Zeilen Code, 203 Features und 1’109 User Stories </a:t>
            </a:r>
            <a:r>
              <a:rPr lang="de-CH" kern="0" dirty="0"/>
              <a:t>umgesetzt;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b="1" kern="0" dirty="0"/>
              <a:t>50</a:t>
            </a:r>
            <a:r>
              <a:rPr lang="de-CH" kern="0" dirty="0"/>
              <a:t> verschiedene </a:t>
            </a:r>
            <a:r>
              <a:rPr lang="de-CH" b="1" kern="0" dirty="0"/>
              <a:t>Benutzerrollen;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b="1" kern="0" dirty="0"/>
              <a:t>20 Schnittstellen </a:t>
            </a:r>
            <a:r>
              <a:rPr lang="de-CH" kern="0" dirty="0"/>
              <a:t>(PISA,SAP, BDO,..);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b="1" kern="0" dirty="0"/>
              <a:t>Arbeitsaufwand SAT </a:t>
            </a:r>
            <a:r>
              <a:rPr lang="de-CH" kern="0" dirty="0"/>
              <a:t>2020-2022: </a:t>
            </a:r>
            <a:r>
              <a:rPr lang="de-CH" b="1" kern="0" dirty="0"/>
              <a:t>rund 4’000 Stunden </a:t>
            </a:r>
            <a:r>
              <a:rPr lang="de-CH" kern="0" dirty="0"/>
              <a:t>(SAT+ = 5’300 Stunden)!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kern="0" dirty="0"/>
              <a:t>Chefin SAT: </a:t>
            </a:r>
            <a:br>
              <a:rPr lang="de-CH" kern="0" dirty="0"/>
            </a:br>
            <a:r>
              <a:rPr lang="de-CH" b="1" kern="0" dirty="0"/>
              <a:t>3’200 Mails</a:t>
            </a:r>
            <a:r>
              <a:rPr lang="de-CH" b="1" kern="0" dirty="0">
                <a:sym typeface="Wingdings" panose="05000000000000000000" pitchFamily="2" charset="2"/>
              </a:rPr>
              <a:t></a:t>
            </a:r>
            <a:endParaRPr lang="de-CH" b="1" kern="0" dirty="0"/>
          </a:p>
        </p:txBody>
      </p:sp>
      <p:sp>
        <p:nvSpPr>
          <p:cNvPr id="5" name="Inhaltsplatzhalter 1"/>
          <p:cNvSpPr txBox="1">
            <a:spLocks/>
          </p:cNvSpPr>
          <p:nvPr/>
        </p:nvSpPr>
        <p:spPr>
          <a:xfrm>
            <a:off x="6528048" y="1212398"/>
            <a:ext cx="5040560" cy="4896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2pPr>
            <a:lvl3pPr marL="72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3pPr>
            <a:lvl4pPr marL="108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4pPr>
            <a:lvl5pPr marL="144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5pPr>
            <a:lvl6pPr marL="26987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6pPr>
            <a:lvl7pPr marL="31559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7pPr>
            <a:lvl8pPr marL="36131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8pPr>
            <a:lvl9pPr marL="40703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b="1" kern="0" dirty="0"/>
              <a:t>Faits et chiffres Projet SAT-Admin :</a:t>
            </a:r>
          </a:p>
          <a:p>
            <a:endParaRPr lang="fr-FR" sz="1050" b="1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kern="0" dirty="0"/>
              <a:t>2021/2022 : </a:t>
            </a:r>
            <a:r>
              <a:rPr lang="fr-FR" b="1" kern="0" dirty="0"/>
              <a:t>50 sprints de 4 heures </a:t>
            </a:r>
            <a:r>
              <a:rPr lang="fr-FR" kern="0" dirty="0"/>
              <a:t>toutes les deux semaines 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kern="0" dirty="0"/>
              <a:t>1'300'254 lignes de code, 203 fonctionnalités et 1'109 user stories </a:t>
            </a:r>
            <a:r>
              <a:rPr lang="fr-FR" kern="0" dirty="0"/>
              <a:t>mises en œuvre 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kern="0" dirty="0"/>
              <a:t>50 rôles d'utilisateurs </a:t>
            </a:r>
            <a:r>
              <a:rPr lang="fr-FR" kern="0" dirty="0"/>
              <a:t>différents 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kern="0" dirty="0"/>
              <a:t>20 interfaces </a:t>
            </a:r>
            <a:r>
              <a:rPr lang="fr-FR" kern="0" dirty="0"/>
              <a:t>(PISA,SAP, BDO,..) 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kern="0" dirty="0"/>
              <a:t>Charge de travail SAT </a:t>
            </a:r>
            <a:r>
              <a:rPr lang="fr-FR" kern="0" dirty="0"/>
              <a:t>20220-2022 : environ </a:t>
            </a:r>
            <a:r>
              <a:rPr lang="fr-FR" b="1" kern="0" dirty="0"/>
              <a:t>4'000 heures </a:t>
            </a:r>
            <a:r>
              <a:rPr lang="fr-FR" kern="0" dirty="0"/>
              <a:t>(SAT+ = 5’300 heures)!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kern="0" dirty="0"/>
              <a:t>Cheffe SAT: </a:t>
            </a:r>
            <a:r>
              <a:rPr lang="fr-FR" b="1" kern="0" dirty="0"/>
              <a:t>3’200 mails</a:t>
            </a:r>
            <a:r>
              <a:rPr lang="fr-FR" b="1" kern="0" dirty="0">
                <a:sym typeface="Wingdings" panose="05000000000000000000" pitchFamily="2" charset="2"/>
              </a:rPr>
              <a:t></a:t>
            </a:r>
            <a:endParaRPr lang="de-DE" b="1" kern="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901451D-4B8D-4857-888D-0DF0A6B1C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4797152"/>
            <a:ext cx="2712735" cy="1368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18440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37D0CA4-CF51-42B2-BF10-7535CF647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Feststellungen, Probleme, Fragen und </a:t>
            </a:r>
            <a:r>
              <a:rPr lang="de-CH" dirty="0" err="1"/>
              <a:t>Findings</a:t>
            </a:r>
            <a:r>
              <a:rPr lang="de-CH" dirty="0"/>
              <a:t> bisher?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21332DC-D8F5-4C1B-A3CC-AFB8426C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Auftrag</a:t>
            </a:r>
            <a:r>
              <a:rPr lang="de-DE" dirty="0"/>
              <a:t>	</a:t>
            </a:r>
            <a:endParaRPr lang="de-CH" dirty="0"/>
          </a:p>
        </p:txBody>
      </p:sp>
      <p:pic>
        <p:nvPicPr>
          <p:cNvPr id="1030" name="Picture 6" descr="Pointing Finger Stock Vector | Adobe Stock">
            <a:extLst>
              <a:ext uri="{FF2B5EF4-FFF2-40B4-BE49-F238E27FC236}">
                <a16:creationId xmlns:a16="http://schemas.microsoft.com/office/drawing/2014/main" id="{753C99AE-1FD2-4679-9C2B-54B136CE2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14362" r="6685" b="14239"/>
          <a:stretch/>
        </p:blipFill>
        <p:spPr bwMode="auto">
          <a:xfrm>
            <a:off x="8832304" y="3705608"/>
            <a:ext cx="295232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4264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20" y="887979"/>
            <a:ext cx="1603789" cy="520484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Navigation Teil 2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701" y="887979"/>
            <a:ext cx="1656184" cy="524241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744" y="887979"/>
            <a:ext cx="1547575" cy="524241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1AB58091-8DB3-4DC0-A324-DCCAD39D2927}"/>
              </a:ext>
            </a:extLst>
          </p:cNvPr>
          <p:cNvSpPr/>
          <p:nvPr/>
        </p:nvSpPr>
        <p:spPr>
          <a:xfrm>
            <a:off x="3644701" y="5301207"/>
            <a:ext cx="4957617" cy="791617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21053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Abrechnungen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C4FD536-315D-4FC2-9242-37190FB04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155" y="1172442"/>
            <a:ext cx="10554462" cy="4841096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B2A8798-4A4C-4F53-8350-B92F635C8F03}"/>
              </a:ext>
            </a:extLst>
          </p:cNvPr>
          <p:cNvGrpSpPr/>
          <p:nvPr/>
        </p:nvGrpSpPr>
        <p:grpSpPr>
          <a:xfrm>
            <a:off x="7073396" y="1556792"/>
            <a:ext cx="4032449" cy="1449878"/>
            <a:chOff x="3171056" y="3421800"/>
            <a:chExt cx="2492896" cy="249289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7BCDA795-8F40-4329-B6EE-C95F264A4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55F53F34-6D30-4357-A6F1-DD4ECF484163}"/>
                </a:ext>
              </a:extLst>
            </p:cNvPr>
            <p:cNvSpPr txBox="1"/>
            <p:nvPr/>
          </p:nvSpPr>
          <p:spPr>
            <a:xfrm>
              <a:off x="3563373" y="3987790"/>
              <a:ext cx="1628800" cy="1111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Hier sieht der Verein seine </a:t>
              </a:r>
              <a:r>
                <a:rPr lang="de-CH" b="1" dirty="0"/>
                <a:t>Abrechnungen.</a:t>
              </a:r>
            </a:p>
          </p:txBody>
        </p: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41756B77-DBE6-4CD7-92B6-B879E0263E85}"/>
              </a:ext>
            </a:extLst>
          </p:cNvPr>
          <p:cNvSpPr/>
          <p:nvPr/>
        </p:nvSpPr>
        <p:spPr>
          <a:xfrm>
            <a:off x="1097054" y="5531932"/>
            <a:ext cx="1470554" cy="489356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99578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Auswertungen / Kontrolllisten auswerten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02235CD-6BE2-49F9-B1B3-E87F2DAE1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977" y="852875"/>
            <a:ext cx="7747328" cy="5161829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9473210-5D51-4B08-98F9-C9E3FEE6E0B4}"/>
              </a:ext>
            </a:extLst>
          </p:cNvPr>
          <p:cNvGrpSpPr/>
          <p:nvPr/>
        </p:nvGrpSpPr>
        <p:grpSpPr>
          <a:xfrm>
            <a:off x="7464152" y="3717032"/>
            <a:ext cx="3888433" cy="1675984"/>
            <a:chOff x="3171056" y="3421800"/>
            <a:chExt cx="2492896" cy="2492896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613C4B2E-508B-446E-9D82-F1B871BEC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DF5DE1B7-3627-4E7A-8C21-0000382B20F1}"/>
                </a:ext>
              </a:extLst>
            </p:cNvPr>
            <p:cNvSpPr txBox="1"/>
            <p:nvPr/>
          </p:nvSpPr>
          <p:spPr>
            <a:xfrm>
              <a:off x="3563373" y="3987789"/>
              <a:ext cx="1628800" cy="1373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Hier können diverse </a:t>
              </a:r>
              <a:r>
                <a:rPr lang="de-CH" b="1" dirty="0"/>
                <a:t>Auswertungen</a:t>
              </a:r>
              <a:r>
                <a:rPr lang="de-CH" dirty="0"/>
                <a:t> gemacht werden.</a:t>
              </a:r>
            </a:p>
          </p:txBody>
        </p: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6860819B-E116-47B6-866D-EB396A731EEF}"/>
              </a:ext>
            </a:extLst>
          </p:cNvPr>
          <p:cNvSpPr/>
          <p:nvPr/>
        </p:nvSpPr>
        <p:spPr>
          <a:xfrm>
            <a:off x="1068464" y="4091436"/>
            <a:ext cx="1067096" cy="130158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42208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Dokumente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D3EE138-7D1A-4F12-B8B0-E4899ADCB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859999"/>
            <a:ext cx="8856984" cy="5209683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35042AF-F695-4FF3-B965-8D69F42A91E7}"/>
              </a:ext>
            </a:extLst>
          </p:cNvPr>
          <p:cNvGrpSpPr/>
          <p:nvPr/>
        </p:nvGrpSpPr>
        <p:grpSpPr>
          <a:xfrm>
            <a:off x="7968208" y="1412776"/>
            <a:ext cx="3384377" cy="1944216"/>
            <a:chOff x="3171056" y="3052484"/>
            <a:chExt cx="2492896" cy="249289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FF0D7D5C-EE88-4ED5-B364-AB0F05780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052484"/>
              <a:ext cx="2492896" cy="2492896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53DDB19C-908F-4A00-8218-E0CD23C1654C}"/>
                </a:ext>
              </a:extLst>
            </p:cNvPr>
            <p:cNvSpPr txBox="1"/>
            <p:nvPr/>
          </p:nvSpPr>
          <p:spPr>
            <a:xfrm>
              <a:off x="3610829" y="3698790"/>
              <a:ext cx="1628800" cy="1183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/>
                <a:t>Dokumente</a:t>
              </a:r>
              <a:r>
                <a:rPr lang="de-CH" dirty="0"/>
                <a:t> für ESO, Präsidenten und Mitglieder SK.</a:t>
              </a:r>
            </a:p>
          </p:txBody>
        </p: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EE2752E6-2792-4E61-AC2E-F8C636B6CD4D}"/>
              </a:ext>
            </a:extLst>
          </p:cNvPr>
          <p:cNvSpPr/>
          <p:nvPr/>
        </p:nvSpPr>
        <p:spPr>
          <a:xfrm>
            <a:off x="1055440" y="4797152"/>
            <a:ext cx="1296144" cy="79208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27179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Benutzer berechtigen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207DE50-652E-4B83-9006-FBD58CB6F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455" y="1428142"/>
            <a:ext cx="7766850" cy="467023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9605D30-A1C1-406A-9327-AF2A4A212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4373" y="2276872"/>
            <a:ext cx="4435065" cy="3045441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37D2B34-8EA1-44A6-982D-315E460222A3}"/>
              </a:ext>
            </a:extLst>
          </p:cNvPr>
          <p:cNvGrpSpPr/>
          <p:nvPr/>
        </p:nvGrpSpPr>
        <p:grpSpPr>
          <a:xfrm>
            <a:off x="1065455" y="836712"/>
            <a:ext cx="4600668" cy="3299793"/>
            <a:chOff x="3171056" y="3052484"/>
            <a:chExt cx="2492896" cy="2492896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A2BD903-294D-4FCD-972F-C7AA9028C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052484"/>
              <a:ext cx="2492896" cy="2492896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DFD3105-1AF5-4358-A18E-C0BA11C8BD00}"/>
                </a:ext>
              </a:extLst>
            </p:cNvPr>
            <p:cNvSpPr txBox="1"/>
            <p:nvPr/>
          </p:nvSpPr>
          <p:spPr>
            <a:xfrm>
              <a:off x="3610829" y="3477685"/>
              <a:ext cx="1628800" cy="1871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CH" dirty="0"/>
                <a:t>Die </a:t>
              </a:r>
              <a:r>
                <a:rPr lang="de-CH" b="1" dirty="0"/>
                <a:t>Login</a:t>
              </a:r>
              <a:r>
                <a:rPr lang="de-CH" dirty="0"/>
                <a:t> für die </a:t>
              </a:r>
              <a:r>
                <a:rPr lang="de-CH" b="1" dirty="0"/>
                <a:t>Vereine</a:t>
              </a:r>
              <a:r>
                <a:rPr lang="de-CH" dirty="0"/>
                <a:t> werden durch die </a:t>
              </a:r>
              <a:r>
                <a:rPr lang="de-CH" b="1" dirty="0"/>
                <a:t>POC KSV/UV</a:t>
              </a:r>
              <a:r>
                <a:rPr lang="de-CH" dirty="0"/>
                <a:t> vergeben.</a:t>
              </a:r>
              <a:br>
                <a:rPr lang="de-CH" dirty="0"/>
              </a:br>
              <a:endParaRPr lang="de-CH" sz="11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CH" dirty="0"/>
                <a:t>Die </a:t>
              </a:r>
              <a:r>
                <a:rPr lang="de-CH" b="1" dirty="0"/>
                <a:t>Login</a:t>
              </a:r>
              <a:r>
                <a:rPr lang="de-CH" dirty="0"/>
                <a:t> für die </a:t>
              </a:r>
              <a:r>
                <a:rPr lang="de-CH" b="1" dirty="0"/>
                <a:t>ESO, </a:t>
              </a:r>
              <a:r>
                <a:rPr lang="de-CH" b="1" dirty="0" err="1"/>
                <a:t>Präs</a:t>
              </a:r>
              <a:r>
                <a:rPr lang="de-CH" b="1" dirty="0"/>
                <a:t>. und Mitglieder SK </a:t>
              </a:r>
              <a:r>
                <a:rPr lang="de-CH" dirty="0"/>
                <a:t>werden </a:t>
              </a:r>
              <a:r>
                <a:rPr lang="de-CH" b="1" dirty="0"/>
                <a:t>durch</a:t>
              </a:r>
              <a:r>
                <a:rPr lang="de-CH" dirty="0"/>
                <a:t> das </a:t>
              </a:r>
              <a:r>
                <a:rPr lang="de-CH" b="1" dirty="0"/>
                <a:t>SAT</a:t>
              </a:r>
              <a:r>
                <a:rPr lang="de-CH" dirty="0"/>
                <a:t> vergeben.</a:t>
              </a:r>
            </a:p>
          </p:txBody>
        </p: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F8B57EA1-8FF4-430B-9466-EC4D6386A4D6}"/>
              </a:ext>
            </a:extLst>
          </p:cNvPr>
          <p:cNvSpPr/>
          <p:nvPr/>
        </p:nvSpPr>
        <p:spPr>
          <a:xfrm>
            <a:off x="1097054" y="5805263"/>
            <a:ext cx="1110514" cy="293111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57515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37D0CA4-CF51-42B2-BF10-7535CF647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Einloggen ins Ausbildungs-System (</a:t>
            </a:r>
            <a:r>
              <a:rPr lang="de-CH" dirty="0">
                <a:hlinkClick r:id="rId3"/>
              </a:rPr>
              <a:t>www.sat-a.admin.ch</a:t>
            </a:r>
            <a:r>
              <a:rPr lang="de-CH" dirty="0"/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Rolle als Mitglied/Präsident SK oder ESO wählen (nicht POC);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Im gleichen Verein wie zu Beginn:</a:t>
            </a:r>
          </a:p>
          <a:p>
            <a:pPr marL="702900" lvl="1" indent="-342900"/>
            <a:r>
              <a:rPr lang="de-CH" dirty="0"/>
              <a:t>Abrechnungen kontrollieren;</a:t>
            </a:r>
          </a:p>
          <a:p>
            <a:pPr marL="702900" lvl="1" indent="-342900"/>
            <a:r>
              <a:rPr lang="de-CH" dirty="0"/>
              <a:t>Allfällige Auswertungen aus dem System ziehen.</a:t>
            </a:r>
          </a:p>
          <a:p>
            <a:pPr marL="702900" lvl="1" indent="-342900"/>
            <a:endParaRPr lang="de-CH" dirty="0"/>
          </a:p>
          <a:p>
            <a:r>
              <a:rPr lang="de-CH" b="1" dirty="0"/>
              <a:t>POC SSV:</a:t>
            </a:r>
          </a:p>
          <a:p>
            <a:r>
              <a:rPr lang="de-CH" dirty="0"/>
              <a:t>-</a:t>
            </a:r>
          </a:p>
          <a:p>
            <a:endParaRPr lang="de-CH" dirty="0"/>
          </a:p>
          <a:p>
            <a:r>
              <a:rPr lang="de-CH" b="1" dirty="0"/>
              <a:t>Zeit: 5</a:t>
            </a:r>
            <a:r>
              <a:rPr lang="de-CH" dirty="0"/>
              <a:t>'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21332DC-D8F5-4C1B-A3CC-AFB8426C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Auftrag</a:t>
            </a:r>
            <a:r>
              <a:rPr lang="de-DE" dirty="0"/>
              <a:t>	</a:t>
            </a:r>
            <a:endParaRPr lang="de-CH" dirty="0"/>
          </a:p>
        </p:txBody>
      </p:sp>
      <p:pic>
        <p:nvPicPr>
          <p:cNvPr id="1030" name="Picture 6" descr="Pointing Finger Stock Vector | Adobe Stock">
            <a:extLst>
              <a:ext uri="{FF2B5EF4-FFF2-40B4-BE49-F238E27FC236}">
                <a16:creationId xmlns:a16="http://schemas.microsoft.com/office/drawing/2014/main" id="{753C99AE-1FD2-4679-9C2B-54B136CE2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14362" r="6685" b="14239"/>
          <a:stretch/>
        </p:blipFill>
        <p:spPr bwMode="auto">
          <a:xfrm>
            <a:off x="8832304" y="3705608"/>
            <a:ext cx="295232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5215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37D0CA4-CF51-42B2-BF10-7535CF647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Feststellungen, Probleme, Fragen und </a:t>
            </a:r>
            <a:r>
              <a:rPr lang="de-CH" dirty="0" err="1"/>
              <a:t>Findings</a:t>
            </a:r>
            <a:r>
              <a:rPr lang="de-CH" dirty="0"/>
              <a:t> bisher?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21332DC-D8F5-4C1B-A3CC-AFB8426C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Auftrag</a:t>
            </a:r>
            <a:r>
              <a:rPr lang="de-DE" dirty="0"/>
              <a:t>	</a:t>
            </a:r>
            <a:endParaRPr lang="de-CH" dirty="0"/>
          </a:p>
        </p:txBody>
      </p:sp>
      <p:pic>
        <p:nvPicPr>
          <p:cNvPr id="1030" name="Picture 6" descr="Pointing Finger Stock Vector | Adobe Stock">
            <a:extLst>
              <a:ext uri="{FF2B5EF4-FFF2-40B4-BE49-F238E27FC236}">
                <a16:creationId xmlns:a16="http://schemas.microsoft.com/office/drawing/2014/main" id="{753C99AE-1FD2-4679-9C2B-54B136CE2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14362" r="6685" b="14239"/>
          <a:stretch/>
        </p:blipFill>
        <p:spPr bwMode="auto">
          <a:xfrm>
            <a:off x="8832304" y="3705608"/>
            <a:ext cx="295232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165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ESO/SK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0B1ABE8-1B68-45E4-8C7E-984597BB9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0832" y="234447"/>
            <a:ext cx="921792" cy="1271102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9DB9DFF9-21BE-49E1-B1E3-DA7EE658C7A6}"/>
              </a:ext>
            </a:extLst>
          </p:cNvPr>
          <p:cNvGrpSpPr/>
          <p:nvPr/>
        </p:nvGrpSpPr>
        <p:grpSpPr>
          <a:xfrm>
            <a:off x="3935760" y="869998"/>
            <a:ext cx="4156342" cy="5353412"/>
            <a:chOff x="3935760" y="869998"/>
            <a:chExt cx="4156342" cy="5353412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AE002855-96D8-4DF6-B790-1EA98E43F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5760" y="870959"/>
              <a:ext cx="1437017" cy="5352451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B619023A-9144-4553-B6D3-9374E3A04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07"/>
            <a:stretch/>
          </p:blipFill>
          <p:spPr>
            <a:xfrm>
              <a:off x="5392006" y="869999"/>
              <a:ext cx="1271657" cy="5295306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C685224-01A6-4624-B549-8371978D0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72064" y="869998"/>
              <a:ext cx="1420038" cy="5352452"/>
            </a:xfrm>
            <a:prstGeom prst="rect">
              <a:avLst/>
            </a:prstGeom>
          </p:spPr>
        </p:pic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1AB58091-8DB3-4DC0-A324-DCCAD39D2927}"/>
              </a:ext>
            </a:extLst>
          </p:cNvPr>
          <p:cNvSpPr/>
          <p:nvPr/>
        </p:nvSpPr>
        <p:spPr>
          <a:xfrm>
            <a:off x="3719736" y="2820800"/>
            <a:ext cx="4957617" cy="392176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16121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ESO/SK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96" y="1053430"/>
            <a:ext cx="7092000" cy="4895850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8112223" y="1700808"/>
            <a:ext cx="3600401" cy="2083508"/>
            <a:chOff x="3121198" y="3421800"/>
            <a:chExt cx="2492896" cy="3582349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1198" y="3421800"/>
              <a:ext cx="2492896" cy="3342853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3563373" y="3987790"/>
              <a:ext cx="1628800" cy="3016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Erfassen von </a:t>
              </a:r>
              <a:r>
                <a:rPr lang="de-CH" b="1" dirty="0"/>
                <a:t>Spesen für </a:t>
              </a:r>
              <a:r>
                <a:rPr lang="de-CH" dirty="0"/>
                <a:t>ESO, Präsidenten und Mitglieder SK.</a:t>
              </a: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140AB7EF-B497-4BE1-8618-BB4589D7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0832" y="234447"/>
            <a:ext cx="921792" cy="127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90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</a:t>
            </a:r>
            <a:endParaRPr lang="de-CH" dirty="0"/>
          </a:p>
        </p:txBody>
      </p:sp>
      <p:sp>
        <p:nvSpPr>
          <p:cNvPr id="5" name="Inhaltsplatzhalter 3"/>
          <p:cNvSpPr txBox="1">
            <a:spLocks/>
          </p:cNvSpPr>
          <p:nvPr/>
        </p:nvSpPr>
        <p:spPr>
          <a:xfrm>
            <a:off x="1055440" y="1222375"/>
            <a:ext cx="10585176" cy="4896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2pPr>
            <a:lvl3pPr marL="72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3pPr>
            <a:lvl4pPr marL="108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4pPr>
            <a:lvl5pPr marL="144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5pPr>
            <a:lvl6pPr marL="26987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6pPr>
            <a:lvl7pPr marL="31559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7pPr>
            <a:lvl8pPr marL="36131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8pPr>
            <a:lvl9pPr marL="40703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F4BEB8D2-A7F2-4460-8633-4FC677A52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840" y="1268760"/>
            <a:ext cx="4744144" cy="4896000"/>
          </a:xfrm>
        </p:spPr>
        <p:txBody>
          <a:bodyPr/>
          <a:lstStyle/>
          <a:p>
            <a:r>
              <a:rPr lang="de-CH" b="1" dirty="0"/>
              <a:t>Für den Go Live am 01.08.2023 müssen folgende Punkte beachtet werden: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Die </a:t>
            </a:r>
            <a:r>
              <a:rPr lang="de-CH" b="1" dirty="0"/>
              <a:t>Arbeiten in der </a:t>
            </a:r>
            <a:r>
              <a:rPr lang="de-CH" b="1" dirty="0" err="1"/>
              <a:t>VVAdmin</a:t>
            </a:r>
            <a:r>
              <a:rPr lang="de-CH" b="1" dirty="0"/>
              <a:t> </a:t>
            </a:r>
            <a:r>
              <a:rPr lang="de-CH" dirty="0"/>
              <a:t>werden </a:t>
            </a:r>
            <a:r>
              <a:rPr lang="de-CH" b="1" dirty="0"/>
              <a:t>bis Ende Juni 2023 </a:t>
            </a:r>
            <a:r>
              <a:rPr lang="de-CH" dirty="0"/>
              <a:t>normal ausgeführt, mit Ausnahme der Punkte auf der nächsten Folie.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b="1" dirty="0"/>
              <a:t>Ab 01.07.2023 </a:t>
            </a:r>
            <a:r>
              <a:rPr lang="de-CH" dirty="0"/>
              <a:t>wird die </a:t>
            </a:r>
            <a:r>
              <a:rPr lang="de-CH" b="1" dirty="0" err="1"/>
              <a:t>VVAdmin</a:t>
            </a:r>
            <a:r>
              <a:rPr lang="de-CH" b="1" dirty="0"/>
              <a:t> gesperrt </a:t>
            </a:r>
            <a:r>
              <a:rPr lang="de-CH" dirty="0"/>
              <a:t>und die Daten werden im Anschluss nach SAT-Admin migriert.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b="1" dirty="0">
                <a:solidFill>
                  <a:srgbClr val="C00000"/>
                </a:solidFill>
              </a:rPr>
              <a:t>Start SAT-Admin 01.08.2023.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FCA5E89A-2025-453C-9D52-2D2A6D00FF49}"/>
              </a:ext>
            </a:extLst>
          </p:cNvPr>
          <p:cNvSpPr txBox="1">
            <a:spLocks/>
          </p:cNvSpPr>
          <p:nvPr/>
        </p:nvSpPr>
        <p:spPr>
          <a:xfrm>
            <a:off x="6816080" y="1268760"/>
            <a:ext cx="4824536" cy="4896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2pPr>
            <a:lvl3pPr marL="72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3pPr>
            <a:lvl4pPr marL="108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4pPr>
            <a:lvl5pPr marL="144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5pPr>
            <a:lvl6pPr marL="26987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6pPr>
            <a:lvl7pPr marL="31559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7pPr>
            <a:lvl8pPr marL="36131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8pPr>
            <a:lvl9pPr marL="40703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b="1" kern="0" dirty="0"/>
              <a:t>Pour le Go Live du 01.08.2023, les points suivants doivent être respectés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kern="0" dirty="0"/>
              <a:t>Les travaux dans l’AFS </a:t>
            </a:r>
            <a:r>
              <a:rPr lang="fr-FR" kern="0" dirty="0"/>
              <a:t>seront effectués normal </a:t>
            </a:r>
            <a:r>
              <a:rPr lang="fr-FR" b="1" kern="0" dirty="0"/>
              <a:t>jusqu'à fin juin 2023, </a:t>
            </a:r>
            <a:r>
              <a:rPr lang="fr-FR" kern="0" dirty="0"/>
              <a:t>à l'exception des points figurant sur la diapositive suivante.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kern="0" dirty="0"/>
              <a:t>A partir du 01.07.2023, l’AFS</a:t>
            </a:r>
            <a:r>
              <a:rPr lang="fr-FR" kern="0" dirty="0"/>
              <a:t> </a:t>
            </a:r>
            <a:r>
              <a:rPr lang="fr-FR" b="1" kern="0" dirty="0"/>
              <a:t>sera bloqué </a:t>
            </a:r>
            <a:r>
              <a:rPr lang="fr-FR" kern="0" dirty="0"/>
              <a:t>et les données seront ensuite migrées vers SAT-Admin.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C00000"/>
                </a:solidFill>
              </a:rPr>
              <a:t>Démarrage SAT-Admin 01.08.2023.</a:t>
            </a:r>
            <a:endParaRPr lang="de-CH" kern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FB57F2-1CFE-4FF0-AE32-99B74ED6E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740" y="5110263"/>
            <a:ext cx="4392488" cy="1008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94310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ESO/SK 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40" y="1115897"/>
            <a:ext cx="9926717" cy="4895850"/>
          </a:xfrm>
          <a:prstGeom prst="rect">
            <a:avLst/>
          </a:prstGeom>
        </p:spPr>
      </p:pic>
      <p:grpSp>
        <p:nvGrpSpPr>
          <p:cNvPr id="4" name="Gruppieren 3"/>
          <p:cNvGrpSpPr/>
          <p:nvPr/>
        </p:nvGrpSpPr>
        <p:grpSpPr>
          <a:xfrm>
            <a:off x="2999656" y="1700808"/>
            <a:ext cx="3960440" cy="2808312"/>
            <a:chOff x="3171056" y="3655509"/>
            <a:chExt cx="2492896" cy="2492896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655509"/>
              <a:ext cx="2492896" cy="2492896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3627224" y="4292553"/>
              <a:ext cx="1628800" cy="998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Erfassen von </a:t>
              </a:r>
              <a:r>
                <a:rPr lang="de-CH" b="1" dirty="0"/>
                <a:t>Spesen</a:t>
              </a:r>
              <a:r>
                <a:rPr lang="de-CH" dirty="0"/>
                <a:t> </a:t>
              </a:r>
              <a:r>
                <a:rPr lang="de-CH" b="1" dirty="0"/>
                <a:t>über Person oder «ESO/SK».</a:t>
              </a:r>
            </a:p>
          </p:txBody>
        </p: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159D1195-BC92-447C-B42D-A924E6BFB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0832" y="234447"/>
            <a:ext cx="921792" cy="12711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64008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ESO/SK 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40" y="1053430"/>
            <a:ext cx="8335776" cy="489585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8328248" y="4869160"/>
            <a:ext cx="944058" cy="359123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8" name="Gruppieren 7"/>
          <p:cNvGrpSpPr/>
          <p:nvPr/>
        </p:nvGrpSpPr>
        <p:grpSpPr>
          <a:xfrm>
            <a:off x="9391216" y="4316044"/>
            <a:ext cx="2592288" cy="1449878"/>
            <a:chOff x="3171056" y="3421800"/>
            <a:chExt cx="2492896" cy="2492896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3563373" y="3987790"/>
              <a:ext cx="1628800" cy="1587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Erfassen der Spesen gem. Verordnung</a:t>
              </a:r>
              <a:endParaRPr lang="de-CH" b="1" dirty="0"/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CB7A14C2-D2F5-49B0-89CD-C43DA23D58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0832" y="234447"/>
            <a:ext cx="921792" cy="12711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15904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37D0CA4-CF51-42B2-BF10-7535CF647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Einloggen ins Ausbildungs-System (</a:t>
            </a:r>
            <a:r>
              <a:rPr lang="de-CH" dirty="0">
                <a:hlinkClick r:id="rId3"/>
              </a:rPr>
              <a:t>www.sat-a.admin.ch</a:t>
            </a:r>
            <a:r>
              <a:rPr lang="de-CH" dirty="0"/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Rolle als Mitglied/Präsident SK oder ESO wählen (nicht POC);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Einige Spesen erfassen.</a:t>
            </a:r>
          </a:p>
          <a:p>
            <a:endParaRPr lang="de-CH" dirty="0"/>
          </a:p>
          <a:p>
            <a:r>
              <a:rPr lang="de-CH" b="1" dirty="0"/>
              <a:t>Zeit: 10'</a:t>
            </a: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21332DC-D8F5-4C1B-A3CC-AFB8426C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Auftrag</a:t>
            </a:r>
            <a:r>
              <a:rPr lang="de-DE" dirty="0"/>
              <a:t>	</a:t>
            </a:r>
            <a:endParaRPr lang="de-CH" dirty="0"/>
          </a:p>
        </p:txBody>
      </p:sp>
      <p:pic>
        <p:nvPicPr>
          <p:cNvPr id="1030" name="Picture 6" descr="Pointing Finger Stock Vector | Adobe Stock">
            <a:extLst>
              <a:ext uri="{FF2B5EF4-FFF2-40B4-BE49-F238E27FC236}">
                <a16:creationId xmlns:a16="http://schemas.microsoft.com/office/drawing/2014/main" id="{753C99AE-1FD2-4679-9C2B-54B136CE2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14362" r="6685" b="14239"/>
          <a:stretch/>
        </p:blipFill>
        <p:spPr bwMode="auto">
          <a:xfrm>
            <a:off x="8832304" y="3705608"/>
            <a:ext cx="295232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1018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37D0CA4-CF51-42B2-BF10-7535CF647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Feststellungen, Probleme, Fragen und </a:t>
            </a:r>
            <a:r>
              <a:rPr lang="de-CH" dirty="0" err="1"/>
              <a:t>Findings</a:t>
            </a:r>
            <a:r>
              <a:rPr lang="de-CH" dirty="0"/>
              <a:t> bisher?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21332DC-D8F5-4C1B-A3CC-AFB8426C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Auftrag</a:t>
            </a:r>
            <a:r>
              <a:rPr lang="de-DE" dirty="0"/>
              <a:t>	</a:t>
            </a:r>
            <a:endParaRPr lang="de-CH" dirty="0"/>
          </a:p>
        </p:txBody>
      </p:sp>
      <p:pic>
        <p:nvPicPr>
          <p:cNvPr id="1030" name="Picture 6" descr="Pointing Finger Stock Vector | Adobe Stock">
            <a:extLst>
              <a:ext uri="{FF2B5EF4-FFF2-40B4-BE49-F238E27FC236}">
                <a16:creationId xmlns:a16="http://schemas.microsoft.com/office/drawing/2014/main" id="{753C99AE-1FD2-4679-9C2B-54B136CE2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14362" r="6685" b="14239"/>
          <a:stretch/>
        </p:blipFill>
        <p:spPr bwMode="auto">
          <a:xfrm>
            <a:off x="8832304" y="3705608"/>
            <a:ext cx="295232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528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Registrierung www.sat.admin.ch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8398848" y="2060849"/>
            <a:ext cx="3097753" cy="1706474"/>
            <a:chOff x="3171056" y="3421800"/>
            <a:chExt cx="2492896" cy="2492896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3563373" y="3987790"/>
              <a:ext cx="1628800" cy="1348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Bald haben wir es </a:t>
              </a:r>
              <a:r>
                <a:rPr lang="de-CH" b="1" dirty="0"/>
                <a:t>geschafft</a:t>
              </a:r>
              <a:r>
                <a:rPr lang="de-CH" b="1" dirty="0">
                  <a:sym typeface="Wingdings" panose="05000000000000000000" pitchFamily="2" charset="2"/>
                </a:rPr>
                <a:t></a:t>
              </a:r>
            </a:p>
            <a:p>
              <a:r>
                <a:rPr lang="de-CH" b="1" dirty="0">
                  <a:sym typeface="Wingdings" panose="05000000000000000000" pitchFamily="2" charset="2"/>
                </a:rPr>
                <a:t>Start 01.08.2023!</a:t>
              </a:r>
              <a:endParaRPr lang="de-CH" b="1" dirty="0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AE645F7F-75D1-4663-95E2-E0F8C955F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480" y="1419895"/>
            <a:ext cx="6983368" cy="38813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52915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BE56DE1-9B81-4343-AF5F-E7BE02F83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Auf der Echtumgebung </a:t>
            </a:r>
            <a:r>
              <a:rPr lang="de-CH" dirty="0">
                <a:hlinkClick r:id="rId2"/>
              </a:rPr>
              <a:t>www.sat-admin.ch</a:t>
            </a:r>
            <a:r>
              <a:rPr lang="de-CH" dirty="0"/>
              <a:t> muss ebenfalls eine Registrierung erfolgen.</a:t>
            </a:r>
          </a:p>
          <a:p>
            <a:r>
              <a:rPr lang="de-CH" dirty="0"/>
              <a:t>Die Registrierung gemäss Anleitung durchführen bis folgende Meldung kommt: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CF507FC-FB01-4633-9DC1-743B8C1E6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Registrierung www.sat.admin.ch</a:t>
            </a:r>
            <a:r>
              <a:rPr lang="de-DE" dirty="0"/>
              <a:t>	</a:t>
            </a:r>
            <a:endParaRPr lang="de-CH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347C404-0BE5-417B-BB2E-9C694180DCCE}"/>
              </a:ext>
            </a:extLst>
          </p:cNvPr>
          <p:cNvGrpSpPr/>
          <p:nvPr/>
        </p:nvGrpSpPr>
        <p:grpSpPr>
          <a:xfrm>
            <a:off x="1692301" y="2132856"/>
            <a:ext cx="8807397" cy="3358753"/>
            <a:chOff x="2855639" y="2276871"/>
            <a:chExt cx="8807397" cy="335875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979D8D4-043D-446E-BC79-3794F55A2F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639" y="2276871"/>
              <a:ext cx="8807397" cy="3358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0E54BD6-1B3F-4B0D-90EF-D602F110376D}"/>
                </a:ext>
              </a:extLst>
            </p:cNvPr>
            <p:cNvSpPr/>
            <p:nvPr/>
          </p:nvSpPr>
          <p:spPr>
            <a:xfrm>
              <a:off x="3431703" y="3429000"/>
              <a:ext cx="914053" cy="17203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1200" dirty="0">
                  <a:solidFill>
                    <a:srgbClr val="FF9900"/>
                  </a:solidFill>
                </a:rPr>
                <a:t>Ihr Name: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98535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BE56DE1-9B81-4343-AF5F-E7BE02F83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de-CH" dirty="0"/>
              <a:t>Anleitung wird nicht bis zum Schluss durchgearbeitet;</a:t>
            </a:r>
          </a:p>
          <a:p>
            <a:pPr marL="342900" indent="-342900">
              <a:buFontTx/>
              <a:buChar char="-"/>
            </a:pPr>
            <a:r>
              <a:rPr lang="de-CH" dirty="0"/>
              <a:t>Dieses Fenster </a:t>
            </a:r>
            <a:r>
              <a:rPr lang="de-CH" b="1" dirty="0"/>
              <a:t>muss</a:t>
            </a:r>
            <a:r>
              <a:rPr lang="de-CH" dirty="0"/>
              <a:t> ersichtlich sein, damit der Login abgeschlossen wurde:</a:t>
            </a:r>
          </a:p>
          <a:p>
            <a:pPr marL="342900" indent="-342900">
              <a:buFontTx/>
              <a:buChar char="-"/>
            </a:pPr>
            <a:endParaRPr lang="de-CH" dirty="0"/>
          </a:p>
          <a:p>
            <a:pPr marL="342900" indent="-342900">
              <a:buFontTx/>
              <a:buChar char="-"/>
            </a:pPr>
            <a:endParaRPr lang="de-CH" dirty="0"/>
          </a:p>
          <a:p>
            <a:pPr marL="342900" indent="-342900">
              <a:buFontTx/>
              <a:buChar char="-"/>
            </a:pPr>
            <a:endParaRPr lang="de-CH" dirty="0"/>
          </a:p>
          <a:p>
            <a:pPr marL="342900" indent="-342900">
              <a:buFontTx/>
              <a:buChar char="-"/>
            </a:pPr>
            <a:endParaRPr lang="de-CH" dirty="0"/>
          </a:p>
          <a:p>
            <a:pPr marL="342900" indent="-342900">
              <a:buFontTx/>
              <a:buChar char="-"/>
            </a:pPr>
            <a:endParaRPr lang="de-CH" dirty="0"/>
          </a:p>
          <a:p>
            <a:pPr marL="342900" indent="-342900">
              <a:buFontTx/>
              <a:buChar char="-"/>
            </a:pPr>
            <a:r>
              <a:rPr lang="de-CH" dirty="0"/>
              <a:t>Mailadresse, mit welcher die Anmeldung gemacht wurde wird nicht mitgeteilt;</a:t>
            </a:r>
          </a:p>
          <a:p>
            <a:pPr marL="342900" indent="-342900">
              <a:buFontTx/>
              <a:buChar char="-"/>
            </a:pPr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CF507FC-FB01-4633-9DC1-743B8C1E6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Registrierung – häufige Probleme</a:t>
            </a:r>
            <a:endParaRPr lang="de-CH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9224DE9-51E2-414D-B4DA-F761ED0339F6}"/>
              </a:ext>
            </a:extLst>
          </p:cNvPr>
          <p:cNvGrpSpPr/>
          <p:nvPr/>
        </p:nvGrpSpPr>
        <p:grpSpPr>
          <a:xfrm>
            <a:off x="1415480" y="1988840"/>
            <a:ext cx="5495029" cy="1918593"/>
            <a:chOff x="2855639" y="2276871"/>
            <a:chExt cx="8807397" cy="3358753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A81A467F-04A5-443A-99D2-19DF84A954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639" y="2276871"/>
              <a:ext cx="8807397" cy="3358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6FB3EF4-D485-4457-BEC0-C0026026FCB9}"/>
                </a:ext>
              </a:extLst>
            </p:cNvPr>
            <p:cNvSpPr/>
            <p:nvPr/>
          </p:nvSpPr>
          <p:spPr>
            <a:xfrm>
              <a:off x="3431703" y="3429000"/>
              <a:ext cx="914053" cy="17203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600" dirty="0">
                  <a:solidFill>
                    <a:srgbClr val="FF9900"/>
                  </a:solidFill>
                </a:rPr>
                <a:t>Ihr Name: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56901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BE56DE1-9B81-4343-AF5F-E7BE02F83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Beim Passwort zurücksetzten:</a:t>
            </a:r>
          </a:p>
          <a:p>
            <a:r>
              <a:rPr lang="de-CH" dirty="0"/>
              <a:t>Fehlermeldung:</a:t>
            </a:r>
          </a:p>
          <a:p>
            <a:endParaRPr lang="de-CH" dirty="0"/>
          </a:p>
          <a:p>
            <a:pPr marL="342900" indent="-342900">
              <a:buFontTx/>
              <a:buChar char="-"/>
            </a:pPr>
            <a:endParaRPr lang="de-CH" dirty="0"/>
          </a:p>
          <a:p>
            <a:pPr marL="342900" indent="-342900">
              <a:buFontTx/>
              <a:buChar char="-"/>
            </a:pPr>
            <a:endParaRPr lang="de-CH" dirty="0"/>
          </a:p>
          <a:p>
            <a:pPr marL="342900" indent="-342900">
              <a:buFontTx/>
              <a:buChar char="-"/>
            </a:pPr>
            <a:endParaRPr lang="de-CH" dirty="0"/>
          </a:p>
          <a:p>
            <a:pPr marL="342900" indent="-342900">
              <a:buFontTx/>
              <a:buChar char="-"/>
            </a:pPr>
            <a:endParaRPr lang="de-CH" dirty="0"/>
          </a:p>
          <a:p>
            <a:endParaRPr lang="de-CH" dirty="0"/>
          </a:p>
          <a:p>
            <a:r>
              <a:rPr lang="de-CH" b="1" dirty="0"/>
              <a:t>Lösung</a:t>
            </a:r>
            <a:r>
              <a:rPr lang="de-CH" dirty="0"/>
              <a:t>:</a:t>
            </a:r>
          </a:p>
          <a:p>
            <a:r>
              <a:rPr lang="de-CH" dirty="0"/>
              <a:t>Einfach zurück auf die Startseite und den Login mit dem neuen Passwort durchführen.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CF507FC-FB01-4633-9DC1-743B8C1E6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Registrierung – häufige Probleme</a:t>
            </a:r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C48DD6E-087B-47D4-9AF8-216C77133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2276872"/>
            <a:ext cx="62769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986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37D0CA4-CF51-42B2-BF10-7535CF647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Registrierung im scharfen System (</a:t>
            </a:r>
            <a:r>
              <a:rPr lang="de-CH" dirty="0">
                <a:hlinkClick r:id="rId3"/>
              </a:rPr>
              <a:t>www.sat.admin.ch</a:t>
            </a:r>
            <a:r>
              <a:rPr lang="de-CH" dirty="0"/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Nutzung möglich erst ab 01.08.2023! </a:t>
            </a:r>
            <a:r>
              <a:rPr lang="de-CH" b="1" dirty="0">
                <a:solidFill>
                  <a:srgbClr val="FF0000"/>
                </a:solidFill>
              </a:rPr>
              <a:t>Vorher dort nichts machen!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endParaRPr lang="de-CH" dirty="0"/>
          </a:p>
          <a:p>
            <a:r>
              <a:rPr lang="de-CH" b="1" dirty="0"/>
              <a:t>Zeit: 10'</a:t>
            </a: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21332DC-D8F5-4C1B-A3CC-AFB8426C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Auftrag</a:t>
            </a:r>
            <a:r>
              <a:rPr lang="de-DE" dirty="0"/>
              <a:t>	</a:t>
            </a:r>
            <a:endParaRPr lang="de-CH" dirty="0"/>
          </a:p>
        </p:txBody>
      </p:sp>
      <p:pic>
        <p:nvPicPr>
          <p:cNvPr id="1030" name="Picture 6" descr="Pointing Finger Stock Vector | Adobe Stock">
            <a:extLst>
              <a:ext uri="{FF2B5EF4-FFF2-40B4-BE49-F238E27FC236}">
                <a16:creationId xmlns:a16="http://schemas.microsoft.com/office/drawing/2014/main" id="{753C99AE-1FD2-4679-9C2B-54B136CE2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14362" r="6685" b="14239"/>
          <a:stretch/>
        </p:blipFill>
        <p:spPr bwMode="auto">
          <a:xfrm>
            <a:off x="8832304" y="3705608"/>
            <a:ext cx="295232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285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tabLst>
                <a:tab pos="10221913" algn="r"/>
              </a:tabLst>
            </a:pPr>
            <a:r>
              <a:rPr lang="de-DE" dirty="0"/>
              <a:t>SAT-Admin: </a:t>
            </a:r>
            <a:r>
              <a:rPr lang="de-DE" dirty="0">
                <a:solidFill>
                  <a:srgbClr val="C00000"/>
                </a:solidFill>
              </a:rPr>
              <a:t>Zielgerade</a:t>
            </a:r>
            <a:r>
              <a:rPr lang="de-DE" dirty="0"/>
              <a:t>	</a:t>
            </a:r>
            <a:endParaRPr lang="de-CH" dirty="0">
              <a:solidFill>
                <a:srgbClr val="FF0000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8398848" y="2060849"/>
            <a:ext cx="3097753" cy="1706474"/>
            <a:chOff x="3171056" y="3421800"/>
            <a:chExt cx="2492896" cy="2492896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6" y="3421800"/>
              <a:ext cx="2492896" cy="2492896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3563373" y="3987790"/>
              <a:ext cx="1628800" cy="1348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Bald haben wir es </a:t>
              </a:r>
              <a:r>
                <a:rPr lang="de-CH" b="1" dirty="0"/>
                <a:t>geschafft</a:t>
              </a:r>
              <a:r>
                <a:rPr lang="de-CH" b="1" dirty="0">
                  <a:sym typeface="Wingdings" panose="05000000000000000000" pitchFamily="2" charset="2"/>
                </a:rPr>
                <a:t></a:t>
              </a:r>
            </a:p>
            <a:p>
              <a:r>
                <a:rPr lang="de-CH" b="1" dirty="0">
                  <a:sym typeface="Wingdings" panose="05000000000000000000" pitchFamily="2" charset="2"/>
                </a:rPr>
                <a:t>Start 01.08.2023!</a:t>
              </a:r>
              <a:endParaRPr lang="de-CH" b="1" dirty="0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AE645F7F-75D1-4663-95E2-E0F8C955F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480" y="1419895"/>
            <a:ext cx="6983368" cy="38813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916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SAT-Admin</a:t>
            </a:r>
            <a:endParaRPr lang="de-CH" dirty="0"/>
          </a:p>
        </p:txBody>
      </p:sp>
      <p:sp>
        <p:nvSpPr>
          <p:cNvPr id="5" name="Inhaltsplatzhalter 3"/>
          <p:cNvSpPr txBox="1">
            <a:spLocks/>
          </p:cNvSpPr>
          <p:nvPr/>
        </p:nvSpPr>
        <p:spPr>
          <a:xfrm>
            <a:off x="1055440" y="1222375"/>
            <a:ext cx="10585176" cy="4896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2pPr>
            <a:lvl3pPr marL="72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3pPr>
            <a:lvl4pPr marL="108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4pPr>
            <a:lvl5pPr marL="144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5pPr>
            <a:lvl6pPr marL="26987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6pPr>
            <a:lvl7pPr marL="31559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7pPr>
            <a:lvl8pPr marL="36131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8pPr>
            <a:lvl9pPr marL="40703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F4BEB8D2-A7F2-4460-8633-4FC677A52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840" y="980728"/>
            <a:ext cx="4744144" cy="4896000"/>
          </a:xfrm>
        </p:spPr>
        <p:txBody>
          <a:bodyPr/>
          <a:lstStyle/>
          <a:p>
            <a:r>
              <a:rPr lang="de-CH" b="1" dirty="0">
                <a:solidFill>
                  <a:srgbClr val="C00000"/>
                </a:solidFill>
              </a:rPr>
              <a:t>Wichtig: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Durch die </a:t>
            </a:r>
            <a:r>
              <a:rPr lang="de-CH" b="1" dirty="0"/>
              <a:t>unterjährige Migration </a:t>
            </a:r>
            <a:r>
              <a:rPr lang="de-CH" dirty="0"/>
              <a:t>werden in der </a:t>
            </a:r>
            <a:r>
              <a:rPr lang="de-CH" dirty="0" err="1"/>
              <a:t>VVAdmin</a:t>
            </a:r>
            <a:r>
              <a:rPr lang="de-CH" dirty="0"/>
              <a:t> </a:t>
            </a:r>
            <a:r>
              <a:rPr lang="de-CH" b="1" dirty="0"/>
              <a:t>folgende</a:t>
            </a:r>
            <a:r>
              <a:rPr lang="de-CH" dirty="0"/>
              <a:t> </a:t>
            </a:r>
            <a:r>
              <a:rPr lang="de-CH" b="1" dirty="0"/>
              <a:t>Seiten ab 2023 gesperrt:</a:t>
            </a:r>
          </a:p>
          <a:p>
            <a:pPr marL="702900" lvl="1" indent="-342900"/>
            <a:r>
              <a:rPr lang="de-CH" b="1" dirty="0"/>
              <a:t>Teilnehmerliste OP/FS Gewehr;</a:t>
            </a:r>
          </a:p>
          <a:p>
            <a:pPr marL="702900" lvl="1" indent="-342900"/>
            <a:r>
              <a:rPr lang="de-CH" b="1" dirty="0"/>
              <a:t>Teilnehmerliste JS Gewehr </a:t>
            </a:r>
            <a:r>
              <a:rPr lang="de-CH" sz="1600" dirty="0"/>
              <a:t>(Resultate)</a:t>
            </a:r>
            <a:r>
              <a:rPr lang="de-CH" b="1" dirty="0"/>
              <a:t>;</a:t>
            </a:r>
          </a:p>
          <a:p>
            <a:pPr marL="702900" lvl="1" indent="-342900"/>
            <a:r>
              <a:rPr lang="de-CH" b="1" dirty="0"/>
              <a:t>Teilnehmerliste OP/FS Pistole;</a:t>
            </a:r>
          </a:p>
          <a:p>
            <a:pPr marL="702900" lvl="1" indent="-342900"/>
            <a:r>
              <a:rPr lang="de-CH" b="1" dirty="0"/>
              <a:t>Teilnehmerliste J Pistole;</a:t>
            </a:r>
          </a:p>
          <a:p>
            <a:pPr marL="702900" lvl="1" indent="-342900"/>
            <a:r>
              <a:rPr lang="de-CH" b="1" dirty="0"/>
              <a:t>Spesenerfassung </a:t>
            </a:r>
            <a:r>
              <a:rPr lang="de-CH" sz="1600" dirty="0"/>
              <a:t>(ab 16.11.2022).</a:t>
            </a: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FCA5E89A-2025-453C-9D52-2D2A6D00FF49}"/>
              </a:ext>
            </a:extLst>
          </p:cNvPr>
          <p:cNvSpPr txBox="1">
            <a:spLocks/>
          </p:cNvSpPr>
          <p:nvPr/>
        </p:nvSpPr>
        <p:spPr>
          <a:xfrm>
            <a:off x="6168008" y="981272"/>
            <a:ext cx="5544616" cy="4896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2pPr>
            <a:lvl3pPr marL="72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3pPr>
            <a:lvl4pPr marL="108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4pPr>
            <a:lvl5pPr marL="1440000" indent="-180000" algn="l" defTabSz="900000" rtl="0" eaLnBrk="1" fontAlgn="base" hangingPunct="1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00000" algn="l"/>
              </a:tabLst>
              <a:defRPr sz="2100" b="0">
                <a:solidFill>
                  <a:schemeClr val="tx1"/>
                </a:solidFill>
                <a:latin typeface="+mn-lt"/>
              </a:defRPr>
            </a:lvl5pPr>
            <a:lvl6pPr marL="26987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6pPr>
            <a:lvl7pPr marL="31559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7pPr>
            <a:lvl8pPr marL="36131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8pPr>
            <a:lvl9pPr marL="4070350" indent="-1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  <a:tab pos="539750" algn="l"/>
                <a:tab pos="900113" algn="l"/>
              </a:tabLs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CH" b="1" kern="0" dirty="0" err="1">
                <a:solidFill>
                  <a:srgbClr val="C00000"/>
                </a:solidFill>
              </a:rPr>
              <a:t>Important</a:t>
            </a:r>
            <a:r>
              <a:rPr lang="de-CH" b="1" kern="0" dirty="0">
                <a:solidFill>
                  <a:srgbClr val="C00000"/>
                </a:solidFill>
              </a:rPr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kern="0" dirty="0"/>
              <a:t>En raison de la </a:t>
            </a:r>
            <a:r>
              <a:rPr lang="fr-FR" b="1" kern="0" dirty="0"/>
              <a:t>migration en cours d'année, les pages suivantes seront bloquées </a:t>
            </a:r>
            <a:r>
              <a:rPr lang="fr-FR" kern="0" dirty="0"/>
              <a:t>dans l’AFS à </a:t>
            </a:r>
            <a:r>
              <a:rPr lang="fr-FR" b="1" kern="0" dirty="0"/>
              <a:t>partir de 2023:</a:t>
            </a:r>
          </a:p>
          <a:p>
            <a:pPr marL="702900" lvl="1" indent="-342900"/>
            <a:r>
              <a:rPr lang="de-CH" b="1" kern="0" dirty="0"/>
              <a:t>Liste des </a:t>
            </a:r>
            <a:r>
              <a:rPr lang="de-CH" b="1" kern="0" dirty="0" err="1"/>
              <a:t>participants</a:t>
            </a:r>
            <a:r>
              <a:rPr lang="de-CH" b="1" kern="0" dirty="0"/>
              <a:t> PO/TC </a:t>
            </a:r>
            <a:r>
              <a:rPr lang="de-CH" b="1" kern="0" dirty="0" err="1"/>
              <a:t>Fusil</a:t>
            </a:r>
            <a:r>
              <a:rPr lang="de-CH" b="1" kern="0" dirty="0"/>
              <a:t>;</a:t>
            </a:r>
          </a:p>
          <a:p>
            <a:pPr marL="702900" lvl="1" indent="-342900"/>
            <a:r>
              <a:rPr lang="de-CH" b="1" kern="0" dirty="0"/>
              <a:t>Liste des </a:t>
            </a:r>
            <a:r>
              <a:rPr lang="de-CH" b="1" kern="0" dirty="0" err="1"/>
              <a:t>participants</a:t>
            </a:r>
            <a:r>
              <a:rPr lang="de-CH" b="1" kern="0" dirty="0"/>
              <a:t> JT </a:t>
            </a:r>
            <a:r>
              <a:rPr lang="de-CH" b="1" kern="0" dirty="0" err="1"/>
              <a:t>Fusil</a:t>
            </a:r>
            <a:r>
              <a:rPr lang="de-CH" b="1" kern="0" dirty="0"/>
              <a:t> </a:t>
            </a:r>
            <a:r>
              <a:rPr lang="de-CH" sz="1600" kern="0" dirty="0"/>
              <a:t>(</a:t>
            </a:r>
            <a:r>
              <a:rPr lang="de-CH" sz="1600" kern="0" dirty="0" err="1"/>
              <a:t>résultats</a:t>
            </a:r>
            <a:r>
              <a:rPr lang="de-CH" sz="1600" kern="0" dirty="0"/>
              <a:t>)</a:t>
            </a:r>
            <a:r>
              <a:rPr lang="de-CH" b="1" kern="0" dirty="0"/>
              <a:t>;</a:t>
            </a:r>
          </a:p>
          <a:p>
            <a:pPr marL="702900" lvl="1" indent="-342900"/>
            <a:r>
              <a:rPr lang="de-CH" b="1" kern="0" dirty="0"/>
              <a:t>Liste des </a:t>
            </a:r>
            <a:r>
              <a:rPr lang="de-CH" b="1" kern="0" dirty="0" err="1"/>
              <a:t>participants</a:t>
            </a:r>
            <a:r>
              <a:rPr lang="de-CH" b="1" kern="0" dirty="0"/>
              <a:t> PO/TC </a:t>
            </a:r>
            <a:r>
              <a:rPr lang="de-CH" b="1" kern="0" dirty="0" err="1"/>
              <a:t>Pistolet</a:t>
            </a:r>
            <a:r>
              <a:rPr lang="de-CH" b="1" kern="0" dirty="0"/>
              <a:t>;</a:t>
            </a:r>
          </a:p>
          <a:p>
            <a:pPr marL="702900" lvl="1" indent="-342900"/>
            <a:r>
              <a:rPr lang="de-CH" b="1" kern="0" dirty="0"/>
              <a:t>Liste des </a:t>
            </a:r>
            <a:r>
              <a:rPr lang="de-CH" b="1" kern="0" dirty="0" err="1"/>
              <a:t>participants</a:t>
            </a:r>
            <a:r>
              <a:rPr lang="de-CH" b="1" kern="0" dirty="0"/>
              <a:t> J </a:t>
            </a:r>
            <a:r>
              <a:rPr lang="de-CH" b="1" kern="0" dirty="0" err="1"/>
              <a:t>Pistolet</a:t>
            </a:r>
            <a:r>
              <a:rPr lang="de-CH" b="1" kern="0" dirty="0"/>
              <a:t>;</a:t>
            </a:r>
          </a:p>
          <a:p>
            <a:pPr marL="702900" lvl="1" indent="-342900"/>
            <a:r>
              <a:rPr lang="de-CH" b="1" kern="0" dirty="0" err="1"/>
              <a:t>Indemnités</a:t>
            </a:r>
            <a:r>
              <a:rPr lang="de-CH" b="1" kern="0" dirty="0"/>
              <a:t> </a:t>
            </a:r>
            <a:r>
              <a:rPr lang="de-CH" sz="1600" kern="0" dirty="0"/>
              <a:t>(</a:t>
            </a:r>
            <a:r>
              <a:rPr lang="de-CH" sz="1600" kern="0" dirty="0" err="1"/>
              <a:t>dès</a:t>
            </a:r>
            <a:r>
              <a:rPr lang="de-CH" sz="1600" kern="0" dirty="0"/>
              <a:t> 16.11.2022).</a:t>
            </a:r>
          </a:p>
          <a:p>
            <a:pPr marL="342900" indent="-342900">
              <a:buFont typeface="Arial" pitchFamily="34" charset="0"/>
              <a:buChar char="•"/>
            </a:pPr>
            <a:endParaRPr lang="de-CH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112444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Abschluss - </a:t>
            </a:r>
            <a:r>
              <a:rPr lang="de-CH" dirty="0" err="1"/>
              <a:t>conclusion</a:t>
            </a:r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C37BF27-BDC7-403E-9765-9240256B7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133" y="1904787"/>
            <a:ext cx="9745435" cy="3048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4338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Erreichbarkeit - </a:t>
            </a:r>
            <a:r>
              <a:rPr lang="de-CH" dirty="0" err="1"/>
              <a:t>atteignabilité</a:t>
            </a:r>
            <a:endParaRPr lang="de-CH" dirty="0"/>
          </a:p>
        </p:txBody>
      </p:sp>
      <p:sp>
        <p:nvSpPr>
          <p:cNvPr id="4" name="Rechteck 3"/>
          <p:cNvSpPr/>
          <p:nvPr/>
        </p:nvSpPr>
        <p:spPr bwMode="auto">
          <a:xfrm>
            <a:off x="1078676" y="4437112"/>
            <a:ext cx="9841737" cy="1630596"/>
          </a:xfrm>
          <a:prstGeom prst="rect">
            <a:avLst/>
          </a:prstGeom>
          <a:solidFill>
            <a:srgbClr val="456000">
              <a:alpha val="8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defTabSz="311150" eaLnBrk="0" hangingPunct="0">
              <a:lnSpc>
                <a:spcPct val="90000"/>
              </a:lnSpc>
              <a:spcAft>
                <a:spcPct val="35000"/>
              </a:spcAft>
            </a:pPr>
            <a:r>
              <a:rPr lang="de-CH" sz="3600" b="1">
                <a:solidFill>
                  <a:srgbClr val="FFFFFF"/>
                </a:solidFill>
                <a:latin typeface="Arial"/>
              </a:rPr>
              <a:t>Danke für Ihre Aufmerksamkeit! </a:t>
            </a:r>
          </a:p>
          <a:p>
            <a:pPr algn="r" defTabSz="311150" eaLnBrk="0" hangingPunct="0">
              <a:lnSpc>
                <a:spcPct val="90000"/>
              </a:lnSpc>
              <a:spcAft>
                <a:spcPct val="35000"/>
              </a:spcAft>
            </a:pPr>
            <a:r>
              <a:rPr lang="de-CH" sz="3600" b="1">
                <a:solidFill>
                  <a:srgbClr val="FFFFFF"/>
                </a:solidFill>
                <a:latin typeface="Arial"/>
              </a:rPr>
              <a:t>Merci pour votre attention!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40" y="1268760"/>
            <a:ext cx="9877341" cy="288054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199456" y="540515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bg1"/>
                </a:solidFill>
              </a:rPr>
              <a:t>www.armee.ch/sat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60559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STANDARDDESIGN" val="fHxnP6eT"/>
  <p:tag name="ARTICULATE_SLIDE_COUNT" val="7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aster_AStab_16zu9_Bund.potx" id="{00F42425-4A60-4716-B10A-64C1D595547B}" vid="{34217817-E957-4ED3-911A-D4DEE80B7F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.xml><?xml version="1.0" encoding="utf-8"?>
<customUI xmlns="http://schemas.microsoft.com/office/2006/01/customui">
  <ribbon startFromScratch="false">
    <tabs>
      <tab id="tabVbs" label="Militärische Schriftstücke">
        <group id="grpDarstellung" label="Darstellung">
          <button id="btnAssistent" label="Assistent" screentip="Assistent" supertip="Öffnet den Assistenten zur Eingabe der Daten.&#13;&#13;Der Assistent kann mehrmals ausgeführt werden." imageMso="ViewsFormView" size="large" onAction="ShowAssistent"/>
        </group>
      </tab>
    </tabs>
  </ribbon>
</customUI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FDE547847FF1D44998038688DAAA820" ma:contentTypeVersion="6" ma:contentTypeDescription="Ein neues Dokument erstellen." ma:contentTypeScope="" ma:versionID="444393d696d85f749bd829bd5c551b4c">
  <xsd:schema xmlns:xsd="http://www.w3.org/2001/XMLSchema" xmlns:xs="http://www.w3.org/2001/XMLSchema" xmlns:p="http://schemas.microsoft.com/office/2006/metadata/properties" xmlns:ns2="c2d6c4ac-d4d0-40a1-86d2-57f6356bd4db" xmlns:ns3="d1006d68-7f85-4b61-80bd-0f3b4afa494c" targetNamespace="http://schemas.microsoft.com/office/2006/metadata/properties" ma:root="true" ma:fieldsID="f1ff50e3cb43ac7906e222d2b08bd7c4" ns2:_="" ns3:_="">
    <xsd:import namespace="c2d6c4ac-d4d0-40a1-86d2-57f6356bd4db"/>
    <xsd:import namespace="d1006d68-7f85-4b61-80bd-0f3b4afa49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d6c4ac-d4d0-40a1-86d2-57f6356bd4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006d68-7f85-4b61-80bd-0f3b4afa494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B8027B-F211-42C8-B179-0B6C84AEE819}"/>
</file>

<file path=customXml/itemProps2.xml><?xml version="1.0" encoding="utf-8"?>
<ds:datastoreItem xmlns:ds="http://schemas.openxmlformats.org/officeDocument/2006/customXml" ds:itemID="{6E893902-06E3-481D-B264-174B1A9B94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EE79C3-58B4-4B00-89A7-955BC46A9A47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928b3023-04f7-4ec1-a582-53f8fab3c32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Master_AStab_16zu9_Bund</Template>
  <TotalTime>0</TotalTime>
  <Words>3368</Words>
  <Application>Microsoft Office PowerPoint</Application>
  <PresentationFormat>Breitbild</PresentationFormat>
  <Paragraphs>654</Paragraphs>
  <Slides>91</Slides>
  <Notes>77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91</vt:i4>
      </vt:variant>
    </vt:vector>
  </HeadingPairs>
  <TitlesOfParts>
    <vt:vector size="93" baseType="lpstr">
      <vt:lpstr>Arial</vt:lpstr>
      <vt:lpstr>Standarddesign</vt:lpstr>
      <vt:lpstr>PowerPoint-Präsentation</vt:lpstr>
      <vt:lpstr>Zielsetzung</vt:lpstr>
      <vt:lpstr>Zielsetzung</vt:lpstr>
      <vt:lpstr>Agenda</vt:lpstr>
      <vt:lpstr>Agenda</vt:lpstr>
      <vt:lpstr>SAT-Admin</vt:lpstr>
      <vt:lpstr>SAT-Admin  </vt:lpstr>
      <vt:lpstr>SAT-Admin</vt:lpstr>
      <vt:lpstr>SAT-Admin</vt:lpstr>
      <vt:lpstr>Agenda</vt:lpstr>
      <vt:lpstr>Ausbildungskonzept - Concept de formation  </vt:lpstr>
      <vt:lpstr>Ausbildungskonzept - Concept de formation  </vt:lpstr>
      <vt:lpstr>Ausbildungskonzept - Concept de formation  </vt:lpstr>
      <vt:lpstr>Ausbildungskonzept - Concept de formation  </vt:lpstr>
      <vt:lpstr>Ausbildungskonzept - Concept de formation  </vt:lpstr>
      <vt:lpstr>Ausbildungskonzept - Concept de formation  </vt:lpstr>
      <vt:lpstr>Ausbildungskonzept - Concept de formation  </vt:lpstr>
      <vt:lpstr>Ausbildungskonzept - Concept de formation  </vt:lpstr>
      <vt:lpstr>Ausbildungskonzept - Concept de formation  </vt:lpstr>
      <vt:lpstr>Agenda</vt:lpstr>
      <vt:lpstr>SAT-Admin: CH-Login</vt:lpstr>
      <vt:lpstr>SAT-Admin: Startseite </vt:lpstr>
      <vt:lpstr>SAT-Admin: Rollen</vt:lpstr>
      <vt:lpstr>SAT-Admin: Aktive Organisation wählen</vt:lpstr>
      <vt:lpstr>SAT-Admin: Aktive Organisation wählen</vt:lpstr>
      <vt:lpstr>SAT-Admin: Aktive Organisation wählen</vt:lpstr>
      <vt:lpstr>SAT-Admin: Navigation</vt:lpstr>
      <vt:lpstr>SAT-Admin: Navigation Teil 1</vt:lpstr>
      <vt:lpstr>SAT-Admin: Schiesstage </vt:lpstr>
      <vt:lpstr>SAT-Admin: Schiessvereine </vt:lpstr>
      <vt:lpstr>SAT-Admin: Schiessvereine / Versandangaben </vt:lpstr>
      <vt:lpstr>SAT-Admin: Personen </vt:lpstr>
      <vt:lpstr>SAT-Admin: Schiessanlagen </vt:lpstr>
      <vt:lpstr>SAT-Admin: Schiesstagemeldung </vt:lpstr>
      <vt:lpstr>SAT-Admin: Kurse </vt:lpstr>
      <vt:lpstr>SAT-Admin: Vorstandsmeldung </vt:lpstr>
      <vt:lpstr>SAT-Admin: Auftrag </vt:lpstr>
      <vt:lpstr>SAT-Admin: Auftrag </vt:lpstr>
      <vt:lpstr>SAT-Admin: Navigation Teil 2</vt:lpstr>
      <vt:lpstr>SAT-Admin: Teilnehmerlisten Gewehr</vt:lpstr>
      <vt:lpstr>SAT-Admin: Teilnehmerlisten Gewehr</vt:lpstr>
      <vt:lpstr>SAT-Admin: Teilnehmerlisten Gewehr</vt:lpstr>
      <vt:lpstr>SAT-Admin: Jungschützenkurs  </vt:lpstr>
      <vt:lpstr>SAT-Admin: Jungschützenkurs  </vt:lpstr>
      <vt:lpstr>SAT-Admin: Jungschützenkurs  </vt:lpstr>
      <vt:lpstr>SAT-Admin: Jungschützenkurs  </vt:lpstr>
      <vt:lpstr>SAT-Admin: Jungschützenleiter </vt:lpstr>
      <vt:lpstr>SAT-Admin: Teilnehmerlisten JS</vt:lpstr>
      <vt:lpstr>SAT-Admin: Teilnehmerlisten Pistole  </vt:lpstr>
      <vt:lpstr>SAT-Admin: Teilnehmerlisten Pistole  </vt:lpstr>
      <vt:lpstr>SAT-Admin: Junioren Pistole  </vt:lpstr>
      <vt:lpstr>SAT-Admin: Junioren Pistole  </vt:lpstr>
      <vt:lpstr>SAT-Admin: Junioren Pistole </vt:lpstr>
      <vt:lpstr>SAT-Admin: Verbliebene </vt:lpstr>
      <vt:lpstr>SAT-Admin: Auftrag </vt:lpstr>
      <vt:lpstr>SAT-Admin: Auftrag </vt:lpstr>
      <vt:lpstr>SAT-Admin: Navigation Teil 2</vt:lpstr>
      <vt:lpstr>SAT-Admin: Schiessberichte </vt:lpstr>
      <vt:lpstr>SAT-Admin: Munitionsbestellung </vt:lpstr>
      <vt:lpstr>SAT-Admin: Munitionsbestellung  </vt:lpstr>
      <vt:lpstr>SAT-Admin: JSK Waffen- und Materialbestellung </vt:lpstr>
      <vt:lpstr>SAT-Admin: JSK Waffen- und Materialbestellung  </vt:lpstr>
      <vt:lpstr>SAT-Admin: Genehmigungen </vt:lpstr>
      <vt:lpstr>SAT-Admin: Schiessbericht genehmigen </vt:lpstr>
      <vt:lpstr>SAT-Admin: Schiessbericht genehmigen  </vt:lpstr>
      <vt:lpstr>SAT-Admin: Verbliebenenverzeichnis genehmigen </vt:lpstr>
      <vt:lpstr>SAT-Admin: Munitionsbestellung genehmigen </vt:lpstr>
      <vt:lpstr>Workflow und Kommentarfunktion</vt:lpstr>
      <vt:lpstr>SAT-Admin: Auftrag </vt:lpstr>
      <vt:lpstr>SAT-Admin: Auftrag </vt:lpstr>
      <vt:lpstr>SAT-Admin: Navigation Teil 2</vt:lpstr>
      <vt:lpstr>SAT-Admin: Abrechnungen </vt:lpstr>
      <vt:lpstr>SAT-Admin: Auswertungen / Kontrolllisten auswerten </vt:lpstr>
      <vt:lpstr>SAT-Admin: Dokumente </vt:lpstr>
      <vt:lpstr>SAT-Admin: Benutzer berechtigen </vt:lpstr>
      <vt:lpstr>SAT-Admin: Auftrag </vt:lpstr>
      <vt:lpstr>SAT-Admin: Auftrag </vt:lpstr>
      <vt:lpstr>SAT-Admin: ESO/SK</vt:lpstr>
      <vt:lpstr>SAT-Admin: ESO/SK </vt:lpstr>
      <vt:lpstr>SAT-Admin: ESO/SK  </vt:lpstr>
      <vt:lpstr>SAT-Admin: ESO/SK  </vt:lpstr>
      <vt:lpstr>SAT-Admin: Auftrag </vt:lpstr>
      <vt:lpstr>SAT-Admin: Auftrag </vt:lpstr>
      <vt:lpstr>SAT-Admin: Registrierung www.sat.admin.ch </vt:lpstr>
      <vt:lpstr>SAT-Admin: Registrierung www.sat.admin.ch </vt:lpstr>
      <vt:lpstr>SAT-Admin: Registrierung – häufige Probleme</vt:lpstr>
      <vt:lpstr>SAT-Admin: Registrierung – häufige Probleme</vt:lpstr>
      <vt:lpstr>SAT-Admin: Auftrag </vt:lpstr>
      <vt:lpstr>SAT-Admin: Zielgerade </vt:lpstr>
      <vt:lpstr>Abschluss - conclusion</vt:lpstr>
      <vt:lpstr>Erreichbarkeit - atteignabilité</vt:lpstr>
    </vt:vector>
  </TitlesOfParts>
  <Company>Komm 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roger-damien.ischi@vtg.admin.ch</dc:creator>
  <cp:keywords/>
  <cp:lastModifiedBy>Althaus Michael VTG</cp:lastModifiedBy>
  <cp:revision>954</cp:revision>
  <cp:lastPrinted>2023-01-27T17:14:55Z</cp:lastPrinted>
  <dcterms:created xsi:type="dcterms:W3CDTF">2019-03-14T20:15:25Z</dcterms:created>
  <dcterms:modified xsi:type="dcterms:W3CDTF">2023-02-01T15:31:05Z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0x0101005FDE547847FF1D44998038688DAAA820</vt:lpwstr>
  </property>
  <property fmtid="{D5CDD505-2E9C-101B-9397-08002B2CF9AE}" pid="3" name="ArticulateGUID">
    <vt:lpwstr>AD5F6536-67E6-4A4D-89FD-BB3CAAB1C101</vt:lpwstr>
  </property>
  <property fmtid="{D5CDD505-2E9C-101B-9397-08002B2CF9AE}" pid="4" name="ArticulatePath">
    <vt:lpwstr>01_2022_Chefin_SAT_SAT_Admin</vt:lpwstr>
  </property>
</Properties>
</file>