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75" r:id="rId5"/>
    <p:sldId id="276" r:id="rId6"/>
    <p:sldId id="287" r:id="rId7"/>
    <p:sldId id="273" r:id="rId8"/>
    <p:sldId id="274" r:id="rId9"/>
    <p:sldId id="271" r:id="rId10"/>
    <p:sldId id="272" r:id="rId11"/>
    <p:sldId id="298" r:id="rId12"/>
    <p:sldId id="277" r:id="rId13"/>
    <p:sldId id="279" r:id="rId14"/>
    <p:sldId id="278" r:id="rId15"/>
    <p:sldId id="256" r:id="rId16"/>
    <p:sldId id="257" r:id="rId17"/>
    <p:sldId id="259" r:id="rId18"/>
    <p:sldId id="299" r:id="rId19"/>
    <p:sldId id="300" r:id="rId20"/>
    <p:sldId id="258" r:id="rId21"/>
    <p:sldId id="260" r:id="rId22"/>
    <p:sldId id="261" r:id="rId23"/>
    <p:sldId id="262" r:id="rId24"/>
    <p:sldId id="267" r:id="rId25"/>
    <p:sldId id="263" r:id="rId26"/>
    <p:sldId id="264" r:id="rId27"/>
    <p:sldId id="265" r:id="rId28"/>
    <p:sldId id="266" r:id="rId29"/>
    <p:sldId id="280" r:id="rId30"/>
    <p:sldId id="288" r:id="rId31"/>
    <p:sldId id="290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85" r:id="rId41"/>
    <p:sldId id="283" r:id="rId42"/>
    <p:sldId id="268" r:id="rId43"/>
    <p:sldId id="284" r:id="rId44"/>
    <p:sldId id="269" r:id="rId45"/>
    <p:sldId id="286" r:id="rId46"/>
    <p:sldId id="270" r:id="rId47"/>
    <p:sldId id="281" r:id="rId48"/>
    <p:sldId id="282" r:id="rId49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239A609-C16A-4259-95E7-05731B6DE3B8}">
          <p14:sldIdLst>
            <p14:sldId id="275"/>
            <p14:sldId id="276"/>
            <p14:sldId id="287"/>
            <p14:sldId id="273"/>
            <p14:sldId id="274"/>
            <p14:sldId id="271"/>
            <p14:sldId id="272"/>
            <p14:sldId id="298"/>
            <p14:sldId id="277"/>
            <p14:sldId id="279"/>
            <p14:sldId id="278"/>
            <p14:sldId id="256"/>
            <p14:sldId id="257"/>
            <p14:sldId id="259"/>
            <p14:sldId id="299"/>
            <p14:sldId id="300"/>
            <p14:sldId id="258"/>
            <p14:sldId id="260"/>
            <p14:sldId id="261"/>
            <p14:sldId id="262"/>
            <p14:sldId id="267"/>
            <p14:sldId id="263"/>
            <p14:sldId id="264"/>
            <p14:sldId id="265"/>
            <p14:sldId id="266"/>
            <p14:sldId id="280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85"/>
            <p14:sldId id="283"/>
            <p14:sldId id="268"/>
            <p14:sldId id="284"/>
            <p14:sldId id="269"/>
            <p14:sldId id="286"/>
            <p14:sldId id="27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7" autoAdjust="0"/>
  </p:normalViewPr>
  <p:slideViewPr>
    <p:cSldViewPr>
      <p:cViewPr varScale="1">
        <p:scale>
          <a:sx n="135" d="100"/>
          <a:sy n="135" d="100"/>
        </p:scale>
        <p:origin x="84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8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200"/>
            </a:lvl1pPr>
          </a:lstStyle>
          <a:p>
            <a:fld id="{F4946689-24F0-4BA9-9ED6-CE33A16BF5E6}" type="datetimeFigureOut">
              <a:rPr lang="de-CH" smtClean="0"/>
              <a:t>06.03.2023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2309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200"/>
            </a:lvl1pPr>
          </a:lstStyle>
          <a:p>
            <a:fld id="{7E4FF3D2-71ED-4B81-B4BE-2F25331CE9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97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200"/>
            </a:lvl1pPr>
          </a:lstStyle>
          <a:p>
            <a:fld id="{8CF808B1-4AD4-4D3D-ADC2-8C33EBDEEEFD}" type="datetimeFigureOut">
              <a:rPr lang="de-CH" smtClean="0"/>
              <a:t>06.03.2023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6" tIns="47383" rIns="94766" bIns="4738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4"/>
            <a:ext cx="5680104" cy="4605821"/>
          </a:xfrm>
          <a:prstGeom prst="rect">
            <a:avLst/>
          </a:prstGeom>
        </p:spPr>
        <p:txBody>
          <a:bodyPr vert="horz" lIns="94766" tIns="47383" rIns="94766" bIns="4738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137" cy="512303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200"/>
            </a:lvl1pPr>
          </a:lstStyle>
          <a:p>
            <a:fld id="{AF7902E9-953A-4FCC-BC3B-D3332FD40B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387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SVadmin@swissshooting.c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31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105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558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513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JSC muss als Admin + JSC vergeben werden</a:t>
            </a:r>
          </a:p>
          <a:p>
            <a:endParaRPr lang="de-DE" dirty="0"/>
          </a:p>
          <a:p>
            <a:r>
              <a:rPr lang="de-DE" dirty="0"/>
              <a:t>Berechtigungen innerhalb KSV = SSV</a:t>
            </a:r>
          </a:p>
          <a:p>
            <a:endParaRPr lang="de-DE" dirty="0"/>
          </a:p>
          <a:p>
            <a:r>
              <a:rPr lang="de-DE" dirty="0"/>
              <a:t>POC – SAD = E-Mail an </a:t>
            </a:r>
            <a:r>
              <a:rPr lang="de-DE" dirty="0">
                <a:hlinkClick r:id="rId3"/>
              </a:rPr>
              <a:t>SSVadmin@swissshooting.ch</a:t>
            </a:r>
            <a:endParaRPr lang="de-DE" dirty="0"/>
          </a:p>
          <a:p>
            <a:r>
              <a:rPr lang="de-DE" dirty="0"/>
              <a:t>wenn Zugriff auf Verein gewünscht wird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96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052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0449" y="4855381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Ausbildung POC 2023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604448" y="4852664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B5F5202-047D-4B67-B651-530E531C9C49}" type="slidenum">
              <a:rPr lang="de-CH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CH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7504" y="4876006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SSV_LOGO_SH_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3478"/>
            <a:ext cx="648072" cy="654527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107504" y="843558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file:///I:\SAT-Admin\Lizenzen%20SSV%20(7).xlsx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file:///I:\SAT-Admin\Einzelabo%20und%20Newsletter%20Postversand%20(7).xlsx" TargetMode="External"/><Relationship Id="rId5" Type="http://schemas.openxmlformats.org/officeDocument/2006/relationships/image" Target="../media/image54.wmf"/><Relationship Id="rId4" Type="http://schemas.openxmlformats.org/officeDocument/2006/relationships/oleObject" Target="file:///I:\SAT-Admin\Mitgliederliste%20(6).xlsx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I:\SAT-Admin\Frist-Login%20SSV-Admin%20D%20V2.docx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267744" y="123478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/>
              <a:t>Themen</a:t>
            </a:r>
            <a:endParaRPr lang="de-CH" sz="28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3CFF52-31F2-D665-3CDA-A9DEE7B7163C}"/>
              </a:ext>
            </a:extLst>
          </p:cNvPr>
          <p:cNvSpPr txBox="1"/>
          <p:nvPr/>
        </p:nvSpPr>
        <p:spPr>
          <a:xfrm>
            <a:off x="2286000" y="22676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/>
              <a:t>1.1	KSV / UV</a:t>
            </a:r>
            <a:br>
              <a:rPr lang="de-CH" sz="1800" dirty="0"/>
            </a:br>
            <a:r>
              <a:rPr lang="de-CH" sz="1800" dirty="0"/>
              <a:t>1.2	Vereine</a:t>
            </a:r>
            <a:endParaRPr lang="de-CH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47AD06DB-D5A7-C736-639A-5ACE23513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50483"/>
              </p:ext>
            </p:extLst>
          </p:nvPr>
        </p:nvGraphicFramePr>
        <p:xfrm>
          <a:off x="1523999" y="874346"/>
          <a:ext cx="609600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7847724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777998235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08943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2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KSV / UV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2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0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36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Personen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4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Personendaten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3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Mitgliedschaften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33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5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B2E586B-9D53-A19E-C380-307A3F5B2479}"/>
              </a:ext>
            </a:extLst>
          </p:cNvPr>
          <p:cNvSpPr txBox="1"/>
          <p:nvPr/>
        </p:nvSpPr>
        <p:spPr>
          <a:xfrm>
            <a:off x="251520" y="113159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Seeding-Liste muss mindestens 1 x pro Woche an </a:t>
            </a:r>
          </a:p>
          <a:p>
            <a:pPr algn="ctr"/>
            <a:endParaRPr lang="de-CH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ssvadmin@swissshooting</a:t>
            </a:r>
            <a:endParaRPr lang="de-CH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gesendet werden. </a:t>
            </a:r>
          </a:p>
        </p:txBody>
      </p:sp>
    </p:spTree>
    <p:extLst>
      <p:ext uri="{BB962C8B-B14F-4D97-AF65-F5344CB8AC3E}">
        <p14:creationId xmlns:p14="http://schemas.microsoft.com/office/powerpoint/2010/main" val="156950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8028384" cy="3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5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19" y="915566"/>
            <a:ext cx="6898778" cy="3847233"/>
          </a:xfrm>
          <a:prstGeom prst="rect">
            <a:avLst/>
          </a:prstGeom>
        </p:spPr>
      </p:pic>
      <p:sp>
        <p:nvSpPr>
          <p:cNvPr id="4" name="Flussdiagramm: Verbinder 3"/>
          <p:cNvSpPr/>
          <p:nvPr/>
        </p:nvSpPr>
        <p:spPr>
          <a:xfrm>
            <a:off x="8460432" y="2931790"/>
            <a:ext cx="216024" cy="28803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CCB0EEA-4D93-B6EE-2CC3-8E9BC9CDE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722684"/>
              </p:ext>
            </p:extLst>
          </p:nvPr>
        </p:nvGraphicFramePr>
        <p:xfrm>
          <a:off x="1500335" y="-29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2932C7D-FF59-4FC7-97B1-D35C581D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95" y="843558"/>
            <a:ext cx="2017390" cy="262608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C13C9A8-3F8D-42E3-A9D4-8ED7FE7FB28B}"/>
              </a:ext>
            </a:extLst>
          </p:cNvPr>
          <p:cNvSpPr/>
          <p:nvPr/>
        </p:nvSpPr>
        <p:spPr>
          <a:xfrm>
            <a:off x="0" y="2355726"/>
            <a:ext cx="16196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45" y="901520"/>
            <a:ext cx="2232247" cy="248831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104474" y="1916655"/>
            <a:ext cx="430318" cy="148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0" y="3475593"/>
            <a:ext cx="3254876" cy="122212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987574"/>
            <a:ext cx="4142227" cy="805433"/>
          </a:xfrm>
          <a:prstGeom prst="rect">
            <a:avLst/>
          </a:prstGeom>
        </p:spPr>
      </p:pic>
      <p:sp>
        <p:nvSpPr>
          <p:cNvPr id="14" name="Ovale Legende 13"/>
          <p:cNvSpPr/>
          <p:nvPr/>
        </p:nvSpPr>
        <p:spPr>
          <a:xfrm>
            <a:off x="5580112" y="1792311"/>
            <a:ext cx="1944216" cy="922759"/>
          </a:xfrm>
          <a:prstGeom prst="wedgeEllipseCallout">
            <a:avLst>
              <a:gd name="adj1" fmla="val -38583"/>
              <a:gd name="adj2" fmla="val -1109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</a:rPr>
              <a:t>Wird durch ESO verwaltet</a:t>
            </a:r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93429" y="4458004"/>
            <a:ext cx="634355" cy="13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186" y="2890300"/>
            <a:ext cx="4102794" cy="182346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312" y="2930234"/>
            <a:ext cx="673499" cy="199896"/>
          </a:xfrm>
          <a:prstGeom prst="rect">
            <a:avLst/>
          </a:prstGeom>
        </p:spPr>
      </p:pic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E176A82-04E7-D152-B7F0-5EE78E28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93176"/>
              </p:ext>
            </p:extLst>
          </p:nvPr>
        </p:nvGraphicFramePr>
        <p:xfrm>
          <a:off x="1523999" y="-2688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09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93429" y="4458004"/>
            <a:ext cx="634355" cy="13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56" y="1576251"/>
            <a:ext cx="8510309" cy="1819729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80091"/>
              </p:ext>
            </p:extLst>
          </p:nvPr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09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93429" y="4458004"/>
            <a:ext cx="634355" cy="13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/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F4AAA50-7E64-F079-408E-D3B48822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27535"/>
            <a:ext cx="5798195" cy="4248614"/>
          </a:xfrm>
          <a:prstGeom prst="rect">
            <a:avLst/>
          </a:prstGeom>
        </p:spPr>
      </p:pic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08D6FE13-39D2-5473-8A7B-82F32316F7E2}"/>
              </a:ext>
            </a:extLst>
          </p:cNvPr>
          <p:cNvSpPr/>
          <p:nvPr/>
        </p:nvSpPr>
        <p:spPr>
          <a:xfrm>
            <a:off x="5935060" y="3147814"/>
            <a:ext cx="2711625" cy="1656184"/>
          </a:xfrm>
          <a:prstGeom prst="wedgeEllipseCallout">
            <a:avLst>
              <a:gd name="adj1" fmla="val -163562"/>
              <a:gd name="adj2" fmla="val 293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Unterverbandszu</a:t>
            </a:r>
            <a:r>
              <a:rPr lang="de-CH" dirty="0">
                <a:solidFill>
                  <a:schemeClr val="tx1"/>
                </a:solidFill>
              </a:rPr>
              <a:t>-ordnung, diese kann erst nach dem GoLive erfasst werden.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87D72B6-5947-9946-BE08-3B265DC90B13}"/>
              </a:ext>
            </a:extLst>
          </p:cNvPr>
          <p:cNvSpPr/>
          <p:nvPr/>
        </p:nvSpPr>
        <p:spPr>
          <a:xfrm>
            <a:off x="1797486" y="4244154"/>
            <a:ext cx="1080120" cy="36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92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B5B9889-C19D-9F94-ACD3-96F2AD50D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05" y="903477"/>
            <a:ext cx="4227703" cy="379544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/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08D6FE13-39D2-5473-8A7B-82F32316F7E2}"/>
              </a:ext>
            </a:extLst>
          </p:cNvPr>
          <p:cNvSpPr/>
          <p:nvPr/>
        </p:nvSpPr>
        <p:spPr>
          <a:xfrm>
            <a:off x="5935060" y="3147814"/>
            <a:ext cx="2711625" cy="1656184"/>
          </a:xfrm>
          <a:prstGeom prst="wedgeEllipseCallout">
            <a:avLst>
              <a:gd name="adj1" fmla="val -121214"/>
              <a:gd name="adj2" fmla="val 310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Unterverbandszu</a:t>
            </a:r>
            <a:r>
              <a:rPr lang="de-CH" dirty="0">
                <a:solidFill>
                  <a:schemeClr val="tx1"/>
                </a:solidFill>
              </a:rPr>
              <a:t>-ordnung, diese kann erst nach dem GoLive erfasst werden.</a:t>
            </a:r>
          </a:p>
        </p:txBody>
      </p:sp>
    </p:spTree>
    <p:extLst>
      <p:ext uri="{BB962C8B-B14F-4D97-AF65-F5344CB8AC3E}">
        <p14:creationId xmlns:p14="http://schemas.microsoft.com/office/powerpoint/2010/main" val="78526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2643758"/>
            <a:ext cx="18722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323528" y="3363838"/>
            <a:ext cx="50405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835696" y="4071265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23" y="1056503"/>
            <a:ext cx="4038761" cy="371224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716016" y="1419622"/>
            <a:ext cx="1512168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Ovale Legende 15"/>
          <p:cNvSpPr/>
          <p:nvPr/>
        </p:nvSpPr>
        <p:spPr>
          <a:xfrm>
            <a:off x="198521" y="1491630"/>
            <a:ext cx="2213238" cy="1966542"/>
          </a:xfrm>
          <a:prstGeom prst="wedgeEllipseCallout">
            <a:avLst>
              <a:gd name="adj1" fmla="val 61469"/>
              <a:gd name="adj2" fmla="val -580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Tätigkeiten werden unter der Person verwaltet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D4A6D4B-3462-2E18-030A-876502C20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28357"/>
              </p:ext>
            </p:extLst>
          </p:nvPr>
        </p:nvGraphicFramePr>
        <p:xfrm>
          <a:off x="1523999" y="-1212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97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56" y="1203598"/>
            <a:ext cx="6839059" cy="18002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339752" y="2258242"/>
            <a:ext cx="655272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4FDAD43-378A-59A6-8F58-6EC98289A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83970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00A7333-B69E-11A0-A149-F467C8AC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18093"/>
              </p:ext>
            </p:extLst>
          </p:nvPr>
        </p:nvGraphicFramePr>
        <p:xfrm>
          <a:off x="1523998" y="43675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652041287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09798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2402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Personendaten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6175"/>
                  </a:ext>
                </a:extLst>
              </a:tr>
            </a:tbl>
          </a:graphicData>
        </a:graphic>
      </p:graphicFrame>
      <p:sp>
        <p:nvSpPr>
          <p:cNvPr id="7" name="Ovale Legende 6"/>
          <p:cNvSpPr/>
          <p:nvPr/>
        </p:nvSpPr>
        <p:spPr>
          <a:xfrm>
            <a:off x="3347864" y="3096861"/>
            <a:ext cx="4032448" cy="1214845"/>
          </a:xfrm>
          <a:prstGeom prst="wedgeEllipseCallout">
            <a:avLst>
              <a:gd name="adj1" fmla="val -62625"/>
              <a:gd name="adj2" fmla="val -1177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Neu Personennummer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Lizenz- Adressnummer nur für SSV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3F3A89-77BA-4B0B-B28E-4DD68A94C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8" y="1059582"/>
            <a:ext cx="1729358" cy="225114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D0B7F70-40C1-418A-8335-F6BC463D2B57}"/>
              </a:ext>
            </a:extLst>
          </p:cNvPr>
          <p:cNvSpPr/>
          <p:nvPr/>
        </p:nvSpPr>
        <p:spPr>
          <a:xfrm>
            <a:off x="107504" y="2654286"/>
            <a:ext cx="1416494" cy="277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26282CB-77B6-1EBD-D604-A1EB8A18828F}"/>
              </a:ext>
            </a:extLst>
          </p:cNvPr>
          <p:cNvSpPr/>
          <p:nvPr/>
        </p:nvSpPr>
        <p:spPr>
          <a:xfrm>
            <a:off x="8244408" y="1792605"/>
            <a:ext cx="76110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8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2643758"/>
            <a:ext cx="79928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7574"/>
            <a:ext cx="4242048" cy="38708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71749"/>
            <a:ext cx="3771900" cy="229552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79912" y="1707654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220" y="2643758"/>
            <a:ext cx="737680" cy="17070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630244" y="4075136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4C0E282-9943-7F04-C7F5-13E577430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69736"/>
              </p:ext>
            </p:extLst>
          </p:nvPr>
        </p:nvGraphicFramePr>
        <p:xfrm>
          <a:off x="1541068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4FBFB30-45D4-CA9A-F93B-7B29FC9A9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64540"/>
              </p:ext>
            </p:extLst>
          </p:nvPr>
        </p:nvGraphicFramePr>
        <p:xfrm>
          <a:off x="1541068" y="41551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652041287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09798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2402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Personendaten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6175"/>
                  </a:ext>
                </a:extLst>
              </a:tr>
            </a:tbl>
          </a:graphicData>
        </a:graphic>
      </p:graphicFrame>
      <p:sp>
        <p:nvSpPr>
          <p:cNvPr id="2" name="Ellipse 1"/>
          <p:cNvSpPr/>
          <p:nvPr/>
        </p:nvSpPr>
        <p:spPr>
          <a:xfrm>
            <a:off x="323528" y="213970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e Legende 10"/>
          <p:cNvSpPr/>
          <p:nvPr/>
        </p:nvSpPr>
        <p:spPr>
          <a:xfrm>
            <a:off x="1900708" y="843559"/>
            <a:ext cx="3175348" cy="648072"/>
          </a:xfrm>
          <a:prstGeom prst="wedgeEllipseCallout">
            <a:avLst>
              <a:gd name="adj1" fmla="val -81808"/>
              <a:gd name="adj2" fmla="val 1580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Personennummer</a:t>
            </a:r>
          </a:p>
        </p:txBody>
      </p:sp>
      <p:sp>
        <p:nvSpPr>
          <p:cNvPr id="13" name="Ovale Legende 12"/>
          <p:cNvSpPr/>
          <p:nvPr/>
        </p:nvSpPr>
        <p:spPr>
          <a:xfrm>
            <a:off x="6372199" y="3939902"/>
            <a:ext cx="1714931" cy="864096"/>
          </a:xfrm>
          <a:prstGeom prst="wedgeEllipseCallout">
            <a:avLst>
              <a:gd name="adj1" fmla="val -134007"/>
              <a:gd name="adj2" fmla="val 31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386409" y="4071185"/>
            <a:ext cx="1700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/>
              <a:t>Adressnr</a:t>
            </a:r>
            <a:r>
              <a:rPr lang="de-CH" dirty="0"/>
              <a:t>. </a:t>
            </a:r>
          </a:p>
          <a:p>
            <a:r>
              <a:rPr lang="de-CH" dirty="0"/>
              <a:t>/ Lizenznummer</a:t>
            </a:r>
          </a:p>
        </p:txBody>
      </p:sp>
    </p:spTree>
    <p:extLst>
      <p:ext uri="{BB962C8B-B14F-4D97-AF65-F5344CB8AC3E}">
        <p14:creationId xmlns:p14="http://schemas.microsoft.com/office/powerpoint/2010/main" val="60148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267744" y="123478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/>
              <a:t>Themen</a:t>
            </a:r>
            <a:endParaRPr lang="de-CH" sz="28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3CFF52-31F2-D665-3CDA-A9DEE7B7163C}"/>
              </a:ext>
            </a:extLst>
          </p:cNvPr>
          <p:cNvSpPr txBox="1"/>
          <p:nvPr/>
        </p:nvSpPr>
        <p:spPr>
          <a:xfrm>
            <a:off x="2286000" y="22676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/>
              <a:t>1.1	KSV / UV</a:t>
            </a:r>
            <a:br>
              <a:rPr lang="de-CH" sz="1800" dirty="0"/>
            </a:br>
            <a:r>
              <a:rPr lang="de-CH" sz="1800" dirty="0"/>
              <a:t>1.2	Vereine</a:t>
            </a:r>
            <a:endParaRPr lang="de-CH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47AD06DB-D5A7-C736-639A-5ACE23513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89545"/>
              </p:ext>
            </p:extLst>
          </p:nvPr>
        </p:nvGraphicFramePr>
        <p:xfrm>
          <a:off x="539552" y="915566"/>
          <a:ext cx="806489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78477242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1777998235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308943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Tätigkeiten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2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Ausbildungen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Abonnemente, Newsletter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latin typeface="+mn-lt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Auszeichnungen, Lizenzkarten, 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2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Auswertungen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0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6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Mitglieder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5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7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500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4261098" cy="388480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182788" y="1485328"/>
            <a:ext cx="21602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3758389" y="3279225"/>
            <a:ext cx="648072" cy="19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635896" y="415592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340644"/>
            <a:ext cx="4271656" cy="2750244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C020471-96EC-FFD1-5F6E-FA7CC191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16744"/>
              </p:ext>
            </p:extLst>
          </p:nvPr>
        </p:nvGraphicFramePr>
        <p:xfrm>
          <a:off x="1523999" y="-4557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B8711E6-7E7B-1FA9-9774-3568DE90B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40786"/>
              </p:ext>
            </p:extLst>
          </p:nvPr>
        </p:nvGraphicFramePr>
        <p:xfrm>
          <a:off x="1523999" y="43825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Personendaten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158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3B9726B-2BE9-7886-8ECB-6DA72A68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7574"/>
            <a:ext cx="5688632" cy="340880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5AA4299E-1A32-5065-AC7B-871F250CB9D4}"/>
              </a:ext>
            </a:extLst>
          </p:cNvPr>
          <p:cNvSpPr/>
          <p:nvPr/>
        </p:nvSpPr>
        <p:spPr>
          <a:xfrm>
            <a:off x="6228184" y="3003798"/>
            <a:ext cx="2808312" cy="1080120"/>
          </a:xfrm>
          <a:prstGeom prst="wedgeEllipseCallout">
            <a:avLst>
              <a:gd name="adj1" fmla="val -73334"/>
              <a:gd name="adj2" fmla="val -31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Austrittsdatum muss erfasst werden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A6D7141-7B11-EBC6-EF00-9D22038EE1C0}"/>
              </a:ext>
            </a:extLst>
          </p:cNvPr>
          <p:cNvCxnSpPr/>
          <p:nvPr/>
        </p:nvCxnSpPr>
        <p:spPr>
          <a:xfrm flipH="1" flipV="1">
            <a:off x="2051720" y="3363838"/>
            <a:ext cx="3384376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7CBC78C-262F-67D2-E685-05FFE0A53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27813"/>
              </p:ext>
            </p:extLst>
          </p:nvPr>
        </p:nvGraphicFramePr>
        <p:xfrm>
          <a:off x="1522751" y="-13353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B679A8F-EBEE-53E1-1685-C9C50DDC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52450"/>
              </p:ext>
            </p:extLst>
          </p:nvPr>
        </p:nvGraphicFramePr>
        <p:xfrm>
          <a:off x="1523999" y="430911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772971343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72175388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02327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Mitgliedschaften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9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3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73D0F10-4E68-BDD0-677A-53020D67E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42703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5E26C2D-14E7-2D17-36B7-14B0D984E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56499"/>
              </p:ext>
            </p:extLst>
          </p:nvPr>
        </p:nvGraphicFramePr>
        <p:xfrm>
          <a:off x="1523999" y="41151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Tätigkeiten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83718"/>
            <a:ext cx="8334679" cy="5875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553" y="2140942"/>
            <a:ext cx="576064" cy="8001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01A6909-7485-8F49-C954-728520666C33}"/>
              </a:ext>
            </a:extLst>
          </p:cNvPr>
          <p:cNvSpPr/>
          <p:nvPr/>
        </p:nvSpPr>
        <p:spPr>
          <a:xfrm>
            <a:off x="8798569" y="2140942"/>
            <a:ext cx="288032" cy="830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6895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723D10-0DFE-3A90-AC5D-51FF05AE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702"/>
            <a:ext cx="9144000" cy="2425631"/>
          </a:xfrm>
          <a:prstGeom prst="rect">
            <a:avLst/>
          </a:prstGeom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D74439BE-CCBA-1D41-377B-4EAF7B502DCB}"/>
              </a:ext>
            </a:extLst>
          </p:cNvPr>
          <p:cNvSpPr/>
          <p:nvPr/>
        </p:nvSpPr>
        <p:spPr>
          <a:xfrm>
            <a:off x="3275856" y="1059582"/>
            <a:ext cx="3240360" cy="1417519"/>
          </a:xfrm>
          <a:prstGeom prst="wedgeEllipseCallout">
            <a:avLst>
              <a:gd name="adj1" fmla="val -120221"/>
              <a:gd name="adj2" fmla="val 471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Ausbildungsdaten werden  durch die berechtigte Stelle gepflegt</a:t>
            </a:r>
            <a:endParaRPr lang="de-CH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2654937-F03D-0A21-839A-46F64C1A4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97657"/>
              </p:ext>
            </p:extLst>
          </p:nvPr>
        </p:nvGraphicFramePr>
        <p:xfrm>
          <a:off x="1572343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1937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0C35096-8788-691F-CCE4-171187CAF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09353"/>
              </p:ext>
            </p:extLst>
          </p:nvPr>
        </p:nvGraphicFramePr>
        <p:xfrm>
          <a:off x="1572343" y="42967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Ausbildungen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6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8B4458-C99C-2023-A4D2-557B5442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12116"/>
              </p:ext>
            </p:extLst>
          </p:nvPr>
        </p:nvGraphicFramePr>
        <p:xfrm>
          <a:off x="1500335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0252B4-D6E6-4DAB-F1A2-2F12DEDC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34782"/>
              </p:ext>
            </p:extLst>
          </p:nvPr>
        </p:nvGraphicFramePr>
        <p:xfrm>
          <a:off x="1491930" y="39072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Abonnemente, Newsletter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26605924-8D5B-E036-F95D-48ACAEE8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224773"/>
            <a:ext cx="5819775" cy="304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364B09D-0C8A-EF50-E763-66FDFC08EB2C}"/>
              </a:ext>
            </a:extLst>
          </p:cNvPr>
          <p:cNvSpPr/>
          <p:nvPr/>
        </p:nvSpPr>
        <p:spPr>
          <a:xfrm>
            <a:off x="6084168" y="1491630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DFB466A-2836-B387-E136-22EE58258579}"/>
              </a:ext>
            </a:extLst>
          </p:cNvPr>
          <p:cNvSpPr/>
          <p:nvPr/>
        </p:nvSpPr>
        <p:spPr>
          <a:xfrm>
            <a:off x="5868144" y="3003798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19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8AB90C-1E01-FAC0-EDFC-AD3C4A394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40044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A684C-DAF2-C498-72A5-1F6B041D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39035"/>
              </p:ext>
            </p:extLst>
          </p:nvPr>
        </p:nvGraphicFramePr>
        <p:xfrm>
          <a:off x="1523998" y="422581"/>
          <a:ext cx="744049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46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786046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5868399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Auszeichnungen, Lizenzkarten, 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174D59D5-65EC-CC7A-D1E3-98C8120A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9822"/>
            <a:ext cx="9144000" cy="1190208"/>
          </a:xfrm>
          <a:prstGeom prst="rect">
            <a:avLst/>
          </a:prstGeom>
        </p:spPr>
      </p:pic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E977DDFF-10AD-96BD-528B-FE1CC59F2807}"/>
              </a:ext>
            </a:extLst>
          </p:cNvPr>
          <p:cNvSpPr/>
          <p:nvPr/>
        </p:nvSpPr>
        <p:spPr>
          <a:xfrm>
            <a:off x="3707904" y="1491630"/>
            <a:ext cx="3240360" cy="1417519"/>
          </a:xfrm>
          <a:prstGeom prst="wedgeEllipseCallout">
            <a:avLst>
              <a:gd name="adj1" fmla="val -122847"/>
              <a:gd name="adj2" fmla="val 866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Auszeichnungen werden  durch die berechtigte Stelle gepflegt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1796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1B8361-7C02-21AB-C0AA-38C15BBD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121"/>
            <a:ext cx="9144000" cy="1967258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8AB90C-1E01-FAC0-EDFC-AD3C4A3945A5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A684C-DAF2-C498-72A5-1F6B041D060A}"/>
              </a:ext>
            </a:extLst>
          </p:cNvPr>
          <p:cNvGraphicFramePr>
            <a:graphicFrameLocks noGrp="1"/>
          </p:cNvGraphicFramePr>
          <p:nvPr/>
        </p:nvGraphicFramePr>
        <p:xfrm>
          <a:off x="1523998" y="422581"/>
          <a:ext cx="744049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46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786046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5868399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Auszeichnungen, Lizenzkarten, 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69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748680F-BBD8-1CE7-EF15-1291658F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43558"/>
            <a:ext cx="7956376" cy="4007191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5678F26-A444-DD75-7FE0-F82A90A37F1D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8BA3AFF-9EFF-B6CB-FE1F-F2CBFE01411C}"/>
              </a:ext>
            </a:extLst>
          </p:cNvPr>
          <p:cNvCxnSpPr>
            <a:cxnSpLocks/>
          </p:cNvCxnSpPr>
          <p:nvPr/>
        </p:nvCxnSpPr>
        <p:spPr>
          <a:xfrm flipV="1">
            <a:off x="6516216" y="1851670"/>
            <a:ext cx="1391816" cy="995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09549A2A-27CE-6B38-213E-3E7A8E99B1A4}"/>
              </a:ext>
            </a:extLst>
          </p:cNvPr>
          <p:cNvSpPr/>
          <p:nvPr/>
        </p:nvSpPr>
        <p:spPr>
          <a:xfrm>
            <a:off x="7956376" y="1563638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41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7C650FF-D706-F22E-EE35-4430E06C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843559"/>
            <a:ext cx="5712296" cy="3994446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5678F26-A444-DD75-7FE0-F82A90A37F1D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09549A2A-27CE-6B38-213E-3E7A8E99B1A4}"/>
              </a:ext>
            </a:extLst>
          </p:cNvPr>
          <p:cNvSpPr/>
          <p:nvPr/>
        </p:nvSpPr>
        <p:spPr>
          <a:xfrm>
            <a:off x="6948264" y="4371950"/>
            <a:ext cx="72542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95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B18707-04F0-AD1D-0664-B5A3BBCE7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15566"/>
            <a:ext cx="6139660" cy="381170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5868144" y="3291830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EE7387-9763-9041-03C2-40509FA79356}"/>
              </a:ext>
            </a:extLst>
          </p:cNvPr>
          <p:cNvSpPr/>
          <p:nvPr/>
        </p:nvSpPr>
        <p:spPr>
          <a:xfrm>
            <a:off x="6948264" y="4155926"/>
            <a:ext cx="8830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9A58302-41C7-E72B-1652-20F7A87CE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28657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57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339752" y="51470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/>
              <a:t>Navigation</a:t>
            </a:r>
            <a:endParaRPr lang="de-CH" sz="28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BC11C6-9913-412B-B6BB-64185DB18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9582"/>
            <a:ext cx="2449438" cy="31884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4D676C-C461-4527-99A4-F23CB8D62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19622"/>
            <a:ext cx="2420562" cy="27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021260F-25ED-B6D3-A502-3B49EAAF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43558"/>
            <a:ext cx="7577280" cy="363110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2109304" y="2892138"/>
            <a:ext cx="267871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EE7387-9763-9041-03C2-40509FA79356}"/>
              </a:ext>
            </a:extLst>
          </p:cNvPr>
          <p:cNvSpPr/>
          <p:nvPr/>
        </p:nvSpPr>
        <p:spPr>
          <a:xfrm>
            <a:off x="2123728" y="1851670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90568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1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A5D4CF-25C8-9D99-A306-E6C3D8D4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48" y="915566"/>
            <a:ext cx="6627934" cy="387775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380312" y="4299942"/>
            <a:ext cx="77289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743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0899AE7-EFD5-667E-F1F7-4C42D806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55526"/>
            <a:ext cx="4593144" cy="422937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6516217" y="4407954"/>
            <a:ext cx="4886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29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B7B986-AD5C-934F-287E-DF421AB8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16791"/>
            <a:ext cx="5853504" cy="407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740352" y="4532751"/>
            <a:ext cx="4886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49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5BE1B2-D5BB-6918-1F64-8DAB6624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28" y="1347614"/>
            <a:ext cx="7418982" cy="33241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8028384" y="4155926"/>
            <a:ext cx="72142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12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5BE1B2-D5BB-6918-1F64-8DAB6624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28" y="1347614"/>
            <a:ext cx="7418982" cy="33241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8028384" y="4155926"/>
            <a:ext cx="72142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404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F9AD74C-742A-A284-2FB3-7202E7F5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7574"/>
            <a:ext cx="6322094" cy="377597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6012160" y="437195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B421DC-F523-804A-82D0-D1249558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984082"/>
            <a:ext cx="3241427" cy="2332818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01D9F52-C959-6A1F-FBBA-691510446D92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441281"/>
            <a:ext cx="3600400" cy="562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05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8B4458-C99C-2023-A4D2-557B5442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12116"/>
              </p:ext>
            </p:extLst>
          </p:nvPr>
        </p:nvGraphicFramePr>
        <p:xfrm>
          <a:off x="1500335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0252B4-D6E6-4DAB-F1A2-2F12DEDC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11364"/>
              </p:ext>
            </p:extLst>
          </p:nvPr>
        </p:nvGraphicFramePr>
        <p:xfrm>
          <a:off x="1491930" y="39072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Aufträge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5576" y="1275606"/>
            <a:ext cx="68323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Erfassen Sie im Kontext eines Vereins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 Personen ohne Lizenz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 Personen mit A-Lizenz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 Personen mit B-Lizenz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2 Abonnemente und Newsletter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1 Newsletter Postversand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Erfassen Sie bei bestehenden Personen (3) eine neue Tätigkeit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37E985-5D39-E88E-BA6F-6180EBA1B842}"/>
              </a:ext>
            </a:extLst>
          </p:cNvPr>
          <p:cNvSpPr txBox="1"/>
          <p:nvPr/>
        </p:nvSpPr>
        <p:spPr>
          <a:xfrm>
            <a:off x="8244408" y="39399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20’</a:t>
            </a:r>
          </a:p>
        </p:txBody>
      </p:sp>
    </p:spTree>
    <p:extLst>
      <p:ext uri="{BB962C8B-B14F-4D97-AF65-F5344CB8AC3E}">
        <p14:creationId xmlns:p14="http://schemas.microsoft.com/office/powerpoint/2010/main" val="1056489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BDB3E7-A9DF-9E61-2FDC-2FB01D49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98805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93781"/>
              </p:ext>
            </p:extLst>
          </p:nvPr>
        </p:nvGraphicFramePr>
        <p:xfrm>
          <a:off x="971600" y="41151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148203033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020771908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40050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4996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630"/>
            <a:ext cx="9098372" cy="22322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99E9055-A93F-4ADC-9EB7-3C9D85AF7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974" y="228600"/>
            <a:ext cx="2444675" cy="180356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76415E4-FB2A-4645-B7B3-C0F16F9E46BC}"/>
              </a:ext>
            </a:extLst>
          </p:cNvPr>
          <p:cNvSpPr/>
          <p:nvPr/>
        </p:nvSpPr>
        <p:spPr>
          <a:xfrm>
            <a:off x="5508104" y="1147910"/>
            <a:ext cx="1584176" cy="425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5991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FDEA271-BABF-BA56-316C-69408F3F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521"/>
            <a:ext cx="9144000" cy="2234457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BDB3E7-A9DF-9E61-2FDC-2FB01D49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37421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32775"/>
              </p:ext>
            </p:extLst>
          </p:nvPr>
        </p:nvGraphicFramePr>
        <p:xfrm>
          <a:off x="971600" y="41151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148203033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020771908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40050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4996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EC6D6B0-3DC0-4D23-B26E-37CA0256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5750"/>
            <a:ext cx="2369071" cy="174778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4DD3152-9A70-405A-8122-2A569946BA14}"/>
              </a:ext>
            </a:extLst>
          </p:cNvPr>
          <p:cNvSpPr/>
          <p:nvPr/>
        </p:nvSpPr>
        <p:spPr>
          <a:xfrm>
            <a:off x="6588224" y="1851670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20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DA3B16-7CCB-F634-0D2E-1ADE9EAA4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1" y="1851013"/>
            <a:ext cx="7582550" cy="290181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13ACF3A-11CC-2A38-7B1A-320AA8747716}"/>
              </a:ext>
            </a:extLst>
          </p:cNvPr>
          <p:cNvSpPr txBox="1"/>
          <p:nvPr/>
        </p:nvSpPr>
        <p:spPr>
          <a:xfrm>
            <a:off x="3563888" y="2309307"/>
            <a:ext cx="27363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KSC / UV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D197314-FB69-31D6-710E-BBC32386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98007"/>
              </p:ext>
            </p:extLst>
          </p:nvPr>
        </p:nvGraphicFramePr>
        <p:xfrm>
          <a:off x="1691680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9485113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679023885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16899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27158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B6FFBC2-9029-81D5-E4B9-48C3996E7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69703"/>
              </p:ext>
            </p:extLst>
          </p:nvPr>
        </p:nvGraphicFramePr>
        <p:xfrm>
          <a:off x="1691680" y="452069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91856797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91997517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1020906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KSV / UV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1589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7FE8A10C-8AE2-43C3-8200-E8639B2AD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317"/>
          <a:stretch/>
        </p:blipFill>
        <p:spPr>
          <a:xfrm>
            <a:off x="0" y="864516"/>
            <a:ext cx="1835696" cy="101180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AE65B33-3F42-41CA-AE7B-5C2865229CFE}"/>
              </a:ext>
            </a:extLst>
          </p:cNvPr>
          <p:cNvSpPr/>
          <p:nvPr/>
        </p:nvSpPr>
        <p:spPr>
          <a:xfrm>
            <a:off x="1835696" y="3793182"/>
            <a:ext cx="39604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4A5A9A-4DAE-405B-B300-283BA84DF0FF}"/>
              </a:ext>
            </a:extLst>
          </p:cNvPr>
          <p:cNvSpPr/>
          <p:nvPr/>
        </p:nvSpPr>
        <p:spPr>
          <a:xfrm>
            <a:off x="8316416" y="3060700"/>
            <a:ext cx="576064" cy="447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1311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FDEA271-BABF-BA56-316C-69408F3F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521"/>
            <a:ext cx="9144000" cy="2234457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BDB3E7-A9DF-9E61-2FDC-2FB01D49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73051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60744"/>
              </p:ext>
            </p:extLst>
          </p:nvPr>
        </p:nvGraphicFramePr>
        <p:xfrm>
          <a:off x="971600" y="41151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148203033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020771908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40050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Personen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4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319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59AFD43-460E-D919-840E-CF551122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7494"/>
            <a:ext cx="4992741" cy="4420741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A2136821-45A6-BE56-1F0D-1345E4EE1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28723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52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61B65A1-B411-79EF-42E4-0135D0A6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36291"/>
              </p:ext>
            </p:extLst>
          </p:nvPr>
        </p:nvGraphicFramePr>
        <p:xfrm>
          <a:off x="5508104" y="5555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12">
                  <p:link updateAutomatic="1"/>
                </p:oleObj>
              </mc:Choice>
              <mc:Fallback>
                <p:oleObj name="Worksheet" showAsIcon="1" r:id="rId2" imgW="914400" imgH="771480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61B65A1-B411-79EF-42E4-0135D0A67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8104" y="5555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CFE97200-0F41-EDCE-C2D9-103BAA58B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99679"/>
              </p:ext>
            </p:extLst>
          </p:nvPr>
        </p:nvGraphicFramePr>
        <p:xfrm>
          <a:off x="5965304" y="22837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71480" progId="Excel.Sheet.12">
                  <p:link updateAutomatic="1"/>
                </p:oleObj>
              </mc:Choice>
              <mc:Fallback>
                <p:oleObj name="Worksheet" showAsIcon="1" r:id="rId4" imgW="914400" imgH="771480" progId="Excel.Sheet.12">
                  <p:link updateAutomatic="1"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CFE97200-0F41-EDCE-C2D9-103BAA58B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5304" y="22837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AC812F7-D3B5-496E-AF65-BA46A787B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12664"/>
              </p:ext>
            </p:extLst>
          </p:nvPr>
        </p:nvGraphicFramePr>
        <p:xfrm>
          <a:off x="5868144" y="399190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771480" progId="Excel.Sheet.12">
                  <p:link updateAutomatic="1"/>
                </p:oleObj>
              </mc:Choice>
              <mc:Fallback>
                <p:oleObj name="Worksheet" showAsIcon="1" r:id="rId6" imgW="914400" imgH="771480" progId="Excel.Sheet.12">
                  <p:link updateAutomatic="1"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2AC812F7-D3B5-496E-AF65-BA46A787B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144" y="399190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6852596-5902-D10B-24FF-07CA9E3D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09817"/>
              </p:ext>
            </p:extLst>
          </p:nvPr>
        </p:nvGraphicFramePr>
        <p:xfrm>
          <a:off x="1115616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7518065-16BE-56FB-E0D2-1CF835025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236" y="0"/>
            <a:ext cx="54815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1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6852596-5902-D10B-24FF-07CA9E3D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09817"/>
              </p:ext>
            </p:extLst>
          </p:nvPr>
        </p:nvGraphicFramePr>
        <p:xfrm>
          <a:off x="1115616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39998" y="1211113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u="sng" dirty="0"/>
              <a:t>Erstellen Sie im Kontext Verein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Mitgliederliste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Lizenzliste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1351" y="271576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u="sng" dirty="0"/>
              <a:t>Erstellen Sie im Kontext KSV</a:t>
            </a:r>
          </a:p>
          <a:p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Vereinsliste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Etatliste</a:t>
            </a:r>
          </a:p>
        </p:txBody>
      </p:sp>
    </p:spTree>
    <p:extLst>
      <p:ext uri="{BB962C8B-B14F-4D97-AF65-F5344CB8AC3E}">
        <p14:creationId xmlns:p14="http://schemas.microsoft.com/office/powerpoint/2010/main" val="3017463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0EF86D2-5415-018B-A317-5D00E398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12969"/>
              </p:ext>
            </p:extLst>
          </p:nvPr>
        </p:nvGraphicFramePr>
        <p:xfrm>
          <a:off x="105618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634920219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705739733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83241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9938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508104" y="891621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Absprache mit dem ESO / POC des Eidg. Schiesskreises</a:t>
            </a:r>
          </a:p>
          <a:p>
            <a:endParaRPr lang="de-CH" b="1" dirty="0">
              <a:solidFill>
                <a:srgbClr val="FF0000"/>
              </a:solidFill>
            </a:endParaRPr>
          </a:p>
          <a:p>
            <a:endParaRPr lang="de-CH" b="1" dirty="0">
              <a:solidFill>
                <a:srgbClr val="FF0000"/>
              </a:solidFill>
            </a:endParaRPr>
          </a:p>
          <a:p>
            <a:r>
              <a:rPr lang="de-CH" b="1" dirty="0">
                <a:solidFill>
                  <a:srgbClr val="FF0000"/>
                </a:solidFill>
              </a:rPr>
              <a:t>2 – 3 Stunden</a:t>
            </a:r>
          </a:p>
          <a:p>
            <a:endParaRPr lang="de-CH" b="1" dirty="0"/>
          </a:p>
          <a:p>
            <a:r>
              <a:rPr lang="de-CH" b="1" dirty="0" err="1">
                <a:solidFill>
                  <a:srgbClr val="FF0000"/>
                </a:solidFill>
              </a:rPr>
              <a:t>Login’s</a:t>
            </a:r>
            <a:r>
              <a:rPr lang="de-CH" b="1" dirty="0">
                <a:solidFill>
                  <a:srgbClr val="FF0000"/>
                </a:solidFill>
              </a:rPr>
              <a:t> und Berechtigung der Teilnehmer müssen erstellt 	sein (Ohne Login = Ausbildung nicht möglich)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12F4D8-0A4C-4CF2-A1D2-F2D749567F1D}"/>
              </a:ext>
            </a:extLst>
          </p:cNvPr>
          <p:cNvSpPr txBox="1"/>
          <p:nvPr/>
        </p:nvSpPr>
        <p:spPr>
          <a:xfrm>
            <a:off x="179512" y="782578"/>
            <a:ext cx="49685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/>
              <a:t>Reservieren Sie frühzeitig, in Absprache mit Ihren POC KSV/UV, entsprechenden Räumlichkeiten. </a:t>
            </a:r>
            <a:br>
              <a:rPr lang="de-CH" sz="1600" dirty="0"/>
            </a:br>
            <a:r>
              <a:rPr lang="de-CH" sz="1600" dirty="0"/>
              <a:t>• Nach Möglichkeit 2 Ausbilder oder mehr einsetzen; </a:t>
            </a:r>
            <a:br>
              <a:rPr lang="de-CH" sz="1600" dirty="0"/>
            </a:br>
            <a:r>
              <a:rPr lang="de-CH" sz="1600" dirty="0"/>
              <a:t>• nach Möglichkeit 20 Teilnehmer pro Einführung einladen; </a:t>
            </a:r>
            <a:br>
              <a:rPr lang="de-CH" sz="1600" dirty="0"/>
            </a:br>
            <a:r>
              <a:rPr lang="de-CH" sz="1600" dirty="0"/>
              <a:t>• die optimale Ausbildungszeit sollte 3 Stunden nicht übersteigen; </a:t>
            </a:r>
            <a:br>
              <a:rPr lang="de-CH" sz="1600" dirty="0"/>
            </a:br>
            <a:r>
              <a:rPr lang="de-CH" sz="1600" dirty="0"/>
              <a:t>• das vorhandene WLAN muss über die Kapazität verfügen, dass der Zugriff für sämtliche Teilnehmer jederzeit gewährleistet ist; </a:t>
            </a:r>
          </a:p>
          <a:p>
            <a:r>
              <a:rPr lang="de-CH" sz="1600" dirty="0"/>
              <a:t>• eine Projektionsmöglichkeit (</a:t>
            </a:r>
            <a:r>
              <a:rPr lang="de-CH" sz="1600" dirty="0" err="1"/>
              <a:t>Beamer</a:t>
            </a:r>
            <a:r>
              <a:rPr lang="de-CH" sz="1600" dirty="0"/>
              <a:t> o.Ä.) sollte vorhanden sein; </a:t>
            </a:r>
          </a:p>
          <a:p>
            <a:r>
              <a:rPr lang="de-CH" sz="1600" dirty="0"/>
              <a:t>• genügend Stromanschlüsse, Verlängerungskabel oder Steckerleisten anbieten; </a:t>
            </a:r>
          </a:p>
          <a:p>
            <a:r>
              <a:rPr lang="de-CH" sz="1600" dirty="0"/>
              <a:t>• evtl. Verpflegung </a:t>
            </a:r>
            <a:r>
              <a:rPr lang="de-CH" dirty="0"/>
              <a:t>oder Verpflegungsmöglichkeiten vorsehen.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10641C-B72D-4C33-9111-93968236947E}"/>
              </a:ext>
            </a:extLst>
          </p:cNvPr>
          <p:cNvSpPr txBox="1"/>
          <p:nvPr/>
        </p:nvSpPr>
        <p:spPr>
          <a:xfrm>
            <a:off x="2771800" y="446658"/>
            <a:ext cx="457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/>
              <a:t>Ausbildung der Vereine</a:t>
            </a:r>
          </a:p>
        </p:txBody>
      </p:sp>
    </p:spTree>
    <p:extLst>
      <p:ext uri="{BB962C8B-B14F-4D97-AF65-F5344CB8AC3E}">
        <p14:creationId xmlns:p14="http://schemas.microsoft.com/office/powerpoint/2010/main" val="356515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0EF86D2-5415-018B-A317-5D00E398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96785"/>
              </p:ext>
            </p:extLst>
          </p:nvPr>
        </p:nvGraphicFramePr>
        <p:xfrm>
          <a:off x="105618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634920219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705739733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83241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9938"/>
                  </a:ext>
                </a:extLst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15566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9C06BA-B102-374A-B6B2-938A9888B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" t="5512" r="1963" b="4156"/>
          <a:stretch/>
        </p:blipFill>
        <p:spPr>
          <a:xfrm>
            <a:off x="1043608" y="1059583"/>
            <a:ext cx="7560840" cy="3744416"/>
          </a:xfrm>
          <a:prstGeom prst="rect">
            <a:avLst/>
          </a:prstGeom>
        </p:spPr>
      </p:pic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61F27C15-0D3C-DD31-D1C1-5AAF5E554A90}"/>
              </a:ext>
            </a:extLst>
          </p:cNvPr>
          <p:cNvSpPr/>
          <p:nvPr/>
        </p:nvSpPr>
        <p:spPr>
          <a:xfrm>
            <a:off x="4211960" y="1887675"/>
            <a:ext cx="1080120" cy="17641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2691301F-67A8-2B72-44D9-437DD0255327}"/>
              </a:ext>
            </a:extLst>
          </p:cNvPr>
          <p:cNvSpPr/>
          <p:nvPr/>
        </p:nvSpPr>
        <p:spPr>
          <a:xfrm>
            <a:off x="6300192" y="1707654"/>
            <a:ext cx="2376264" cy="1584176"/>
          </a:xfrm>
          <a:prstGeom prst="wedgeEllipseCallout">
            <a:avLst>
              <a:gd name="adj1" fmla="val -87055"/>
              <a:gd name="adj2" fmla="val 1715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Rollenvergabe durch den 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Administrator-SSV 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042ABD9-B7EA-2618-5254-C8500A69F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79595"/>
              </p:ext>
            </p:extLst>
          </p:nvPr>
        </p:nvGraphicFramePr>
        <p:xfrm>
          <a:off x="1523999" y="53037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91856797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91997517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1020906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KSV / UV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1589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1E960B6-1927-3FB8-A1E2-392CE43E9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67375"/>
              </p:ext>
            </p:extLst>
          </p:nvPr>
        </p:nvGraphicFramePr>
        <p:xfrm>
          <a:off x="1523999" y="2631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2F7905EA-6051-47C0-97C9-62AB82AC0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317"/>
          <a:stretch/>
        </p:blipFill>
        <p:spPr>
          <a:xfrm>
            <a:off x="3347864" y="3796701"/>
            <a:ext cx="1835696" cy="10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0E2B5-FD6D-32D5-ED0E-2C8207A8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5" y="1376206"/>
            <a:ext cx="7308304" cy="23194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0156C67-C76E-2A3F-AA72-9F5FD4FDE13E}"/>
              </a:ext>
            </a:extLst>
          </p:cNvPr>
          <p:cNvSpPr/>
          <p:nvPr/>
        </p:nvSpPr>
        <p:spPr>
          <a:xfrm>
            <a:off x="1979712" y="2931790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A84261-5AF5-A550-44AF-BF028A6273AC}"/>
              </a:ext>
            </a:extLst>
          </p:cNvPr>
          <p:cNvSpPr txBox="1"/>
          <p:nvPr/>
        </p:nvSpPr>
        <p:spPr>
          <a:xfrm>
            <a:off x="3419872" y="12756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Verein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F261564-6061-09A5-B58C-FA7F7737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8298"/>
              </p:ext>
            </p:extLst>
          </p:nvPr>
        </p:nvGraphicFramePr>
        <p:xfrm>
          <a:off x="1691680" y="4606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792A754-1504-2338-5B48-15A4F66F2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92449"/>
              </p:ext>
            </p:extLst>
          </p:nvPr>
        </p:nvGraphicFramePr>
        <p:xfrm>
          <a:off x="1691680" y="461806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FD2AF84-2A3F-4A11-BB13-5F4BBE4B6A58}"/>
              </a:ext>
            </a:extLst>
          </p:cNvPr>
          <p:cNvSpPr/>
          <p:nvPr/>
        </p:nvSpPr>
        <p:spPr>
          <a:xfrm>
            <a:off x="8532440" y="2067694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6500E5-4B2C-46B7-9FAB-BA0796CA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17"/>
          <a:stretch/>
        </p:blipFill>
        <p:spPr>
          <a:xfrm>
            <a:off x="0" y="1376206"/>
            <a:ext cx="1835696" cy="10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F29496E-4724-8AEA-1943-6A5EB347CC3C}"/>
              </a:ext>
            </a:extLst>
          </p:cNvPr>
          <p:cNvSpPr/>
          <p:nvPr/>
        </p:nvSpPr>
        <p:spPr>
          <a:xfrm>
            <a:off x="683568" y="170765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B0F5D1-ABCE-C19C-1018-62837C1B3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" r="980"/>
          <a:stretch/>
        </p:blipFill>
        <p:spPr>
          <a:xfrm>
            <a:off x="1403648" y="987574"/>
            <a:ext cx="7272808" cy="3754974"/>
          </a:xfrm>
          <a:prstGeom prst="rect">
            <a:avLst/>
          </a:prstGeom>
        </p:spPr>
      </p:pic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A5E96296-436C-633E-C1BA-AEE55FA88555}"/>
              </a:ext>
            </a:extLst>
          </p:cNvPr>
          <p:cNvSpPr/>
          <p:nvPr/>
        </p:nvSpPr>
        <p:spPr>
          <a:xfrm>
            <a:off x="4139952" y="1851670"/>
            <a:ext cx="1080120" cy="17641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BB03E319-65E1-79E0-B155-E18F7C32140A}"/>
              </a:ext>
            </a:extLst>
          </p:cNvPr>
          <p:cNvSpPr/>
          <p:nvPr/>
        </p:nvSpPr>
        <p:spPr>
          <a:xfrm>
            <a:off x="6108121" y="1635646"/>
            <a:ext cx="2376264" cy="1584176"/>
          </a:xfrm>
          <a:prstGeom prst="wedgeEllipseCallout">
            <a:avLst>
              <a:gd name="adj1" fmla="val -83476"/>
              <a:gd name="adj2" fmla="val 180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Rollenvergabe durch den 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Administrator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CBB509C-264F-66BB-E82D-D966CD2C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20917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E6801FA-1E0A-9BC4-0049-1E4AAA860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14115"/>
              </p:ext>
            </p:extLst>
          </p:nvPr>
        </p:nvGraphicFramePr>
        <p:xfrm>
          <a:off x="1534707" y="4277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7CA78CF6-C376-4276-8705-6D66BF204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17"/>
          <a:stretch/>
        </p:blipFill>
        <p:spPr>
          <a:xfrm>
            <a:off x="0" y="864516"/>
            <a:ext cx="1534707" cy="10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8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AEB1633-F678-DD5B-F5C1-5AC24D63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44" y="987574"/>
            <a:ext cx="4249656" cy="363457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F29496E-4724-8AEA-1943-6A5EB347CC3C}"/>
              </a:ext>
            </a:extLst>
          </p:cNvPr>
          <p:cNvSpPr/>
          <p:nvPr/>
        </p:nvSpPr>
        <p:spPr>
          <a:xfrm>
            <a:off x="683568" y="170765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CBB509C-264F-66BB-E82D-D966CD2C57EA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E6801FA-1E0A-9BC4-0049-1E4AAA860743}"/>
              </a:ext>
            </a:extLst>
          </p:cNvPr>
          <p:cNvGraphicFramePr>
            <a:graphicFrameLocks noGrp="1"/>
          </p:cNvGraphicFramePr>
          <p:nvPr/>
        </p:nvGraphicFramePr>
        <p:xfrm>
          <a:off x="1534707" y="4277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261AA7C-FAEF-AB2C-F84B-8793E196E0ED}"/>
              </a:ext>
            </a:extLst>
          </p:cNvPr>
          <p:cNvSpPr txBox="1"/>
          <p:nvPr/>
        </p:nvSpPr>
        <p:spPr>
          <a:xfrm>
            <a:off x="1043608" y="127560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Loginanleitung</a:t>
            </a:r>
            <a:endParaRPr lang="de-CH" sz="2400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5E50DF8-0384-5C6A-782B-D321193E0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8303"/>
              </p:ext>
            </p:extLst>
          </p:nvPr>
        </p:nvGraphicFramePr>
        <p:xfrm>
          <a:off x="932688" y="26158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400" imgH="771480" progId="Word.Document.12">
                  <p:link updateAutomatic="1"/>
                </p:oleObj>
              </mc:Choice>
              <mc:Fallback>
                <p:oleObj name="Document" showAsIcon="1" r:id="rId3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2688" y="26158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9717964-8FFB-14A0-681F-0768DBE2867C}"/>
              </a:ext>
            </a:extLst>
          </p:cNvPr>
          <p:cNvCxnSpPr/>
          <p:nvPr/>
        </p:nvCxnSpPr>
        <p:spPr>
          <a:xfrm flipV="1">
            <a:off x="4355976" y="1312776"/>
            <a:ext cx="1512168" cy="277114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77746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pic>
        <p:nvPicPr>
          <p:cNvPr id="4" name="Grafik 3" descr="Ausrufezeichen mit einfarbiger Füllung">
            <a:extLst>
              <a:ext uri="{FF2B5EF4-FFF2-40B4-BE49-F238E27FC236}">
                <a16:creationId xmlns:a16="http://schemas.microsoft.com/office/drawing/2014/main" id="{9EFEBEDE-AAC3-91A4-02CB-4A8DB4F8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082" y="1133195"/>
            <a:ext cx="1440160" cy="1440160"/>
          </a:xfrm>
          <a:prstGeom prst="rect">
            <a:avLst/>
          </a:prstGeom>
        </p:spPr>
      </p:pic>
      <p:pic>
        <p:nvPicPr>
          <p:cNvPr id="5" name="Grafik 4" descr="Ausrufezeichen mit einfarbiger Füllung">
            <a:extLst>
              <a:ext uri="{FF2B5EF4-FFF2-40B4-BE49-F238E27FC236}">
                <a16:creationId xmlns:a16="http://schemas.microsoft.com/office/drawing/2014/main" id="{083831C0-8678-E37D-865A-00AA02F8D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9758" y="1133195"/>
            <a:ext cx="1440160" cy="14401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256063-1A8D-244D-4407-F1C5CCE37482}"/>
              </a:ext>
            </a:extLst>
          </p:cNvPr>
          <p:cNvSpPr txBox="1"/>
          <p:nvPr/>
        </p:nvSpPr>
        <p:spPr>
          <a:xfrm>
            <a:off x="1547664" y="1131590"/>
            <a:ext cx="57606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800" dirty="0">
                <a:solidFill>
                  <a:srgbClr val="FF0000"/>
                </a:solidFill>
              </a:rPr>
              <a:t>Wichtig</a:t>
            </a: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0D6361-1FD7-15BD-632B-7E11C964F81E}"/>
              </a:ext>
            </a:extLst>
          </p:cNvPr>
          <p:cNvSpPr txBox="1"/>
          <p:nvPr/>
        </p:nvSpPr>
        <p:spPr>
          <a:xfrm>
            <a:off x="267800" y="2556244"/>
            <a:ext cx="860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Jeder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Benutzer muss in der Seedingliste durch den KSV / UV erfasst werden.</a:t>
            </a:r>
          </a:p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Alle Vereinsmitglieder, die im System Zugriff haben wollen, müssen sich registrieren. Der Administrator des Vereins meldet diese dem KSV / UV (Excel-Liste wird zur Verfügung gestellt). </a:t>
            </a:r>
            <a:r>
              <a:rPr lang="de-CH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Entfällt ab </a:t>
            </a:r>
            <a:r>
              <a:rPr lang="de-CH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GoLive</a:t>
            </a:r>
            <a:r>
              <a:rPr lang="de-CH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1256639"/>
      </p:ext>
    </p:extLst>
  </p:cSld>
  <p:clrMapOvr>
    <a:masterClrMapping/>
  </p:clrMapOvr>
</p:sld>
</file>

<file path=ppt/theme/theme1.xml><?xml version="1.0" encoding="utf-8"?>
<a:theme xmlns:a="http://schemas.openxmlformats.org/drawingml/2006/main" name="20120530_Vorlage Power Point SS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DE547847FF1D44998038688DAAA820" ma:contentTypeVersion="6" ma:contentTypeDescription="Ein neues Dokument erstellen." ma:contentTypeScope="" ma:versionID="444393d696d85f749bd829bd5c551b4c">
  <xsd:schema xmlns:xsd="http://www.w3.org/2001/XMLSchema" xmlns:xs="http://www.w3.org/2001/XMLSchema" xmlns:p="http://schemas.microsoft.com/office/2006/metadata/properties" xmlns:ns2="c2d6c4ac-d4d0-40a1-86d2-57f6356bd4db" xmlns:ns3="d1006d68-7f85-4b61-80bd-0f3b4afa494c" targetNamespace="http://schemas.microsoft.com/office/2006/metadata/properties" ma:root="true" ma:fieldsID="f1ff50e3cb43ac7906e222d2b08bd7c4" ns2:_="" ns3:_="">
    <xsd:import namespace="c2d6c4ac-d4d0-40a1-86d2-57f6356bd4db"/>
    <xsd:import namespace="d1006d68-7f85-4b61-80bd-0f3b4afa49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6c4ac-d4d0-40a1-86d2-57f6356bd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06d68-7f85-4b61-80bd-0f3b4afa49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629A10-91C7-47A7-B8FD-2F3FC9762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6c4ac-d4d0-40a1-86d2-57f6356bd4db"/>
    <ds:schemaRef ds:uri="d1006d68-7f85-4b61-80bd-0f3b4afa4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7036A-A93F-430F-AAA3-352F2CC452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36DA4-E80B-4F10-AEF4-F14D664A21E6}">
  <ds:schemaRefs>
    <ds:schemaRef ds:uri="http://purl.org/dc/dcmitype/"/>
    <ds:schemaRef ds:uri="http://schemas.microsoft.com/office/infopath/2007/PartnerControls"/>
    <ds:schemaRef ds:uri="c2d6c4ac-d4d0-40a1-86d2-57f6356bd4db"/>
    <ds:schemaRef ds:uri="d1006d68-7f85-4b61-80bd-0f3b4afa494c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20120530_Vorlage Power Point SSV</Template>
  <TotalTime>0</TotalTime>
  <Words>614</Words>
  <Application>Microsoft Office PowerPoint</Application>
  <PresentationFormat>Bildschirmpräsentation (16:9)</PresentationFormat>
  <Paragraphs>225</Paragraphs>
  <Slides>45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Links</vt:lpstr>
      </vt:variant>
      <vt:variant>
        <vt:i4>4</vt:i4>
      </vt:variant>
      <vt:variant>
        <vt:lpstr>Folientitel</vt:lpstr>
      </vt:variant>
      <vt:variant>
        <vt:i4>45</vt:i4>
      </vt:variant>
    </vt:vector>
  </HeadingPairs>
  <TitlesOfParts>
    <vt:vector size="52" baseType="lpstr">
      <vt:lpstr>Arial</vt:lpstr>
      <vt:lpstr>Calibri</vt:lpstr>
      <vt:lpstr>20120530_Vorlage Power Point SSV</vt:lpstr>
      <vt:lpstr>file:///I:\SAT-Admin\Frist-Login%20SSV-Admin%20D%20V2.docx</vt:lpstr>
      <vt:lpstr>file:///I:\SAT-Admin\Lizenzen%20SSV%20(7).xlsx</vt:lpstr>
      <vt:lpstr>file:///I:\SAT-Admin\Mitgliederliste%20(6).xlsx</vt:lpstr>
      <vt:lpstr>file:///I:\SAT-Admin\Einzelabo%20und%20Newsletter%20Postversand%20(7).xlsx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SSV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SSV</dc:creator>
  <cp:lastModifiedBy>Walter Meer</cp:lastModifiedBy>
  <cp:revision>43</cp:revision>
  <cp:lastPrinted>2023-02-02T06:35:14Z</cp:lastPrinted>
  <dcterms:created xsi:type="dcterms:W3CDTF">2012-12-18T12:23:42Z</dcterms:created>
  <dcterms:modified xsi:type="dcterms:W3CDTF">2023-03-06T20:36:33Z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8e4f95-c86a-4355-b3fc-c1c18fb739fa_Enabled">
    <vt:lpwstr>true</vt:lpwstr>
  </property>
  <property fmtid="{D5CDD505-2E9C-101B-9397-08002B2CF9AE}" pid="3" name="MSIP_Label_8e8e4f95-c86a-4355-b3fc-c1c18fb739fa_SetDate">
    <vt:lpwstr>2023-02-04T09:15:48Z</vt:lpwstr>
  </property>
  <property fmtid="{D5CDD505-2E9C-101B-9397-08002B2CF9AE}" pid="4" name="MSIP_Label_8e8e4f95-c86a-4355-b3fc-c1c18fb739fa_Method">
    <vt:lpwstr>Standard</vt:lpwstr>
  </property>
  <property fmtid="{D5CDD505-2E9C-101B-9397-08002B2CF9AE}" pid="5" name="MSIP_Label_8e8e4f95-c86a-4355-b3fc-c1c18fb739fa_Name">
    <vt:lpwstr>External.Public</vt:lpwstr>
  </property>
  <property fmtid="{D5CDD505-2E9C-101B-9397-08002B2CF9AE}" pid="6" name="MSIP_Label_8e8e4f95-c86a-4355-b3fc-c1c18fb739fa_SiteId">
    <vt:lpwstr>f2fa7496-3af7-42c7-a036-5169143b03b0</vt:lpwstr>
  </property>
  <property fmtid="{D5CDD505-2E9C-101B-9397-08002B2CF9AE}" pid="7" name="MSIP_Label_8e8e4f95-c86a-4355-b3fc-c1c18fb739fa_ActionId">
    <vt:lpwstr>2dcec7bb-aef7-4d5e-94a5-75ebc667d0f2</vt:lpwstr>
  </property>
  <property fmtid="{D5CDD505-2E9C-101B-9397-08002B2CF9AE}" pid="8" name="MSIP_Label_8e8e4f95-c86a-4355-b3fc-c1c18fb739fa_ContentBits">
    <vt:lpwstr>0</vt:lpwstr>
  </property>
  <property fmtid="{D5CDD505-2E9C-101B-9397-08002B2CF9AE}" pid="9" name="ContentTypeId">
    <vt:lpwstr>0x0101005FDE547847FF1D44998038688DAAA820</vt:lpwstr>
  </property>
</Properties>
</file>